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0" r:id="rId1"/>
    <p:sldMasterId id="2147483912"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6" r:id="rId12"/>
    <p:sldId id="265" r:id="rId13"/>
    <p:sldId id="267" r:id="rId14"/>
    <p:sldId id="270" r:id="rId15"/>
    <p:sldId id="268" r:id="rId16"/>
    <p:sldId id="271"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30"/>
    <p:restoredTop sz="73741"/>
  </p:normalViewPr>
  <p:slideViewPr>
    <p:cSldViewPr snapToGrid="0" snapToObjects="1">
      <p:cViewPr varScale="1">
        <p:scale>
          <a:sx n="92" d="100"/>
          <a:sy n="92" d="100"/>
        </p:scale>
        <p:origin x="1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84D008-3A5C-4644-ADB9-215ABE7CD424}" type="datetimeFigureOut">
              <a:rPr lang="en-US" smtClean="0"/>
              <a:t>7/12/19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E1D4-22BC-9047-91AD-25653BC2B684}" type="slidenum">
              <a:rPr lang="en-US" smtClean="0"/>
              <a:t>‹#›</a:t>
            </a:fld>
            <a:endParaRPr lang="en-US"/>
          </a:p>
        </p:txBody>
      </p:sp>
    </p:spTree>
    <p:extLst>
      <p:ext uri="{BB962C8B-B14F-4D97-AF65-F5344CB8AC3E}">
        <p14:creationId xmlns:p14="http://schemas.microsoft.com/office/powerpoint/2010/main" val="3443363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hypothesis testing is a key procedure in inferential statistics. It is based on the idea that we can tell things about a population by taking a sample from it. For example, if we go to an orchard and want to know if the apples in that orchard taste , good or bad, we cannot eat all the apples to tell that! Rather we can take a sample and try the apples to decide taste of apples in that orchard. …</a:t>
            </a:r>
          </a:p>
        </p:txBody>
      </p:sp>
      <p:sp>
        <p:nvSpPr>
          <p:cNvPr id="4" name="Slide Number Placeholder 3"/>
          <p:cNvSpPr>
            <a:spLocks noGrp="1"/>
          </p:cNvSpPr>
          <p:nvPr>
            <p:ph type="sldNum" sz="quarter" idx="5"/>
          </p:nvPr>
        </p:nvSpPr>
        <p:spPr/>
        <p:txBody>
          <a:bodyPr/>
          <a:lstStyle/>
          <a:p>
            <a:fld id="{F907E1D4-22BC-9047-91AD-25653BC2B684}" type="slidenum">
              <a:rPr lang="en-US" smtClean="0"/>
              <a:t>2</a:t>
            </a:fld>
            <a:endParaRPr lang="en-US"/>
          </a:p>
        </p:txBody>
      </p:sp>
    </p:spTree>
    <p:extLst>
      <p:ext uri="{BB962C8B-B14F-4D97-AF65-F5344CB8AC3E}">
        <p14:creationId xmlns:p14="http://schemas.microsoft.com/office/powerpoint/2010/main" val="1257295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7E1D4-22BC-9047-91AD-25653BC2B684}" type="slidenum">
              <a:rPr lang="en-US" smtClean="0"/>
              <a:t>12</a:t>
            </a:fld>
            <a:endParaRPr lang="en-US"/>
          </a:p>
        </p:txBody>
      </p:sp>
    </p:spTree>
    <p:extLst>
      <p:ext uri="{BB962C8B-B14F-4D97-AF65-F5344CB8AC3E}">
        <p14:creationId xmlns:p14="http://schemas.microsoft.com/office/powerpoint/2010/main" val="298307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7E1D4-22BC-9047-91AD-25653BC2B684}" type="slidenum">
              <a:rPr lang="en-US" smtClean="0"/>
              <a:t>3</a:t>
            </a:fld>
            <a:endParaRPr lang="en-US"/>
          </a:p>
        </p:txBody>
      </p:sp>
    </p:spTree>
    <p:extLst>
      <p:ext uri="{BB962C8B-B14F-4D97-AF65-F5344CB8AC3E}">
        <p14:creationId xmlns:p14="http://schemas.microsoft.com/office/powerpoint/2010/main" val="1680698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Hypotheses. We need null hypothesis and alternative hypothesis. Inferential statistics is based on the premise that we cannot prove something to be true, but we can disprove it by finding an exception to it. You decide what you are trying to provide evidence for, that is alternative hypothesis and set up the opposite as null hypothesis and find evidence  to disprove it. It may seem that we are usually trying prove the alternative hypothesis while the null is the opposite or status quo.  </a:t>
            </a:r>
          </a:p>
        </p:txBody>
      </p:sp>
      <p:sp>
        <p:nvSpPr>
          <p:cNvPr id="4" name="Slide Number Placeholder 3"/>
          <p:cNvSpPr>
            <a:spLocks noGrp="1"/>
          </p:cNvSpPr>
          <p:nvPr>
            <p:ph type="sldNum" sz="quarter" idx="5"/>
          </p:nvPr>
        </p:nvSpPr>
        <p:spPr/>
        <p:txBody>
          <a:bodyPr/>
          <a:lstStyle/>
          <a:p>
            <a:fld id="{F907E1D4-22BC-9047-91AD-25653BC2B684}" type="slidenum">
              <a:rPr lang="en-US" smtClean="0"/>
              <a:t>4</a:t>
            </a:fld>
            <a:endParaRPr lang="en-US"/>
          </a:p>
        </p:txBody>
      </p:sp>
    </p:spTree>
    <p:extLst>
      <p:ext uri="{BB962C8B-B14F-4D97-AF65-F5344CB8AC3E}">
        <p14:creationId xmlns:p14="http://schemas.microsoft.com/office/powerpoint/2010/main" val="1018577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Hypotheses test is all about the population parameters not about the sample values, Null hypothesis refers to the status quo as it means we are trying to find evidence against and it generally represents no effect.  Null hypothesis should include  a statement of equality  and alternative hypothesis should not. </a:t>
            </a:r>
          </a:p>
        </p:txBody>
      </p:sp>
      <p:sp>
        <p:nvSpPr>
          <p:cNvPr id="4" name="Slide Number Placeholder 3"/>
          <p:cNvSpPr>
            <a:spLocks noGrp="1"/>
          </p:cNvSpPr>
          <p:nvPr>
            <p:ph type="sldNum" sz="quarter" idx="5"/>
          </p:nvPr>
        </p:nvSpPr>
        <p:spPr/>
        <p:txBody>
          <a:bodyPr/>
          <a:lstStyle/>
          <a:p>
            <a:fld id="{F907E1D4-22BC-9047-91AD-25653BC2B684}" type="slidenum">
              <a:rPr lang="en-US" smtClean="0"/>
              <a:t>5</a:t>
            </a:fld>
            <a:endParaRPr lang="en-US"/>
          </a:p>
        </p:txBody>
      </p:sp>
    </p:spTree>
    <p:extLst>
      <p:ext uri="{BB962C8B-B14F-4D97-AF65-F5344CB8AC3E}">
        <p14:creationId xmlns:p14="http://schemas.microsoft.com/office/powerpoint/2010/main" val="132517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two significance. Decide on your significance unless there is a reason not to. Generally significance is considered 0.05 ( which means 95% confident) and is denoted by alpha. Significance is the probability that says the null hypothesis is wrong, which is actually true, this is known as type I error. </a:t>
            </a:r>
          </a:p>
          <a:p>
            <a:endParaRPr lang="en-US" dirty="0"/>
          </a:p>
          <a:p>
            <a:r>
              <a:rPr lang="en-US" dirty="0"/>
              <a:t>Step 3: Take a sample from the population to decide on the statistics of the population. </a:t>
            </a:r>
          </a:p>
        </p:txBody>
      </p:sp>
      <p:sp>
        <p:nvSpPr>
          <p:cNvPr id="4" name="Slide Number Placeholder 3"/>
          <p:cNvSpPr>
            <a:spLocks noGrp="1"/>
          </p:cNvSpPr>
          <p:nvPr>
            <p:ph type="sldNum" sz="quarter" idx="5"/>
          </p:nvPr>
        </p:nvSpPr>
        <p:spPr/>
        <p:txBody>
          <a:bodyPr/>
          <a:lstStyle/>
          <a:p>
            <a:fld id="{F907E1D4-22BC-9047-91AD-25653BC2B684}" type="slidenum">
              <a:rPr lang="en-US" smtClean="0"/>
              <a:t>6</a:t>
            </a:fld>
            <a:endParaRPr lang="en-US"/>
          </a:p>
        </p:txBody>
      </p:sp>
    </p:spTree>
    <p:extLst>
      <p:ext uri="{BB962C8B-B14F-4D97-AF65-F5344CB8AC3E}">
        <p14:creationId xmlns:p14="http://schemas.microsoft.com/office/powerpoint/2010/main" val="180961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p-value is the probability that if the null hypothesis was true, the sampling variation will produce an estimate further away from our hypothesised value than our data estimate.  In simple terms, P value tells us how likely it is to get a result like this if the Null hypothesis was true. </a:t>
            </a:r>
          </a:p>
          <a:p>
            <a:endParaRPr lang="en-US" dirty="0"/>
          </a:p>
          <a:p>
            <a:r>
              <a:rPr lang="en-US" dirty="0"/>
              <a:t>Based on the p value decide on the result. If the P value is less than the level of significance, null hypothesis is rejected </a:t>
            </a:r>
          </a:p>
        </p:txBody>
      </p:sp>
      <p:sp>
        <p:nvSpPr>
          <p:cNvPr id="4" name="Slide Number Placeholder 3"/>
          <p:cNvSpPr>
            <a:spLocks noGrp="1"/>
          </p:cNvSpPr>
          <p:nvPr>
            <p:ph type="sldNum" sz="quarter" idx="5"/>
          </p:nvPr>
        </p:nvSpPr>
        <p:spPr/>
        <p:txBody>
          <a:bodyPr/>
          <a:lstStyle/>
          <a:p>
            <a:fld id="{F907E1D4-22BC-9047-91AD-25653BC2B684}" type="slidenum">
              <a:rPr lang="en-US" smtClean="0"/>
              <a:t>7</a:t>
            </a:fld>
            <a:endParaRPr lang="en-US"/>
          </a:p>
        </p:txBody>
      </p:sp>
    </p:spTree>
    <p:extLst>
      <p:ext uri="{BB962C8B-B14F-4D97-AF65-F5344CB8AC3E}">
        <p14:creationId xmlns:p14="http://schemas.microsoft.com/office/powerpoint/2010/main" val="4174024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In reality we can never know if our decision will be right or wrong as error may occur. There are two types of error. Type I and type II. In Reality we can either say null hypothesis is true or null hypothesis is wrong. Based on our statistical test we can decide either to reject H0 or not to reject H0. </a:t>
            </a:r>
          </a:p>
          <a:p>
            <a:pPr lvl="1"/>
            <a:endParaRPr lang="en-US" dirty="0"/>
          </a:p>
          <a:p>
            <a:pPr lvl="1"/>
            <a:r>
              <a:rPr lang="en-US" dirty="0"/>
              <a:t>Type  I is when we say there is an effect when there is not.</a:t>
            </a:r>
          </a:p>
          <a:p>
            <a:pPr lvl="1"/>
            <a:endParaRPr lang="en-US" dirty="0"/>
          </a:p>
          <a:p>
            <a:pPr lvl="1"/>
            <a:r>
              <a:rPr lang="en-US" dirty="0"/>
              <a:t>Type II when we fail to find an effect that exists .</a:t>
            </a:r>
          </a:p>
        </p:txBody>
      </p:sp>
      <p:sp>
        <p:nvSpPr>
          <p:cNvPr id="4" name="Slide Number Placeholder 3"/>
          <p:cNvSpPr>
            <a:spLocks noGrp="1"/>
          </p:cNvSpPr>
          <p:nvPr>
            <p:ph type="sldNum" sz="quarter" idx="5"/>
          </p:nvPr>
        </p:nvSpPr>
        <p:spPr/>
        <p:txBody>
          <a:bodyPr/>
          <a:lstStyle/>
          <a:p>
            <a:fld id="{F907E1D4-22BC-9047-91AD-25653BC2B684}" type="slidenum">
              <a:rPr lang="en-US" smtClean="0"/>
              <a:t>8</a:t>
            </a:fld>
            <a:endParaRPr lang="en-US"/>
          </a:p>
        </p:txBody>
      </p:sp>
    </p:spTree>
    <p:extLst>
      <p:ext uri="{BB962C8B-B14F-4D97-AF65-F5344CB8AC3E}">
        <p14:creationId xmlns:p14="http://schemas.microsoft.com/office/powerpoint/2010/main" val="694246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T-test is a statistical test that checks the significant difference between the means of two groups. The significant difference mean that the results are seen are mostly not likely due to sampling error. </a:t>
            </a:r>
            <a:r>
              <a:rPr lang="en-US" dirty="0" err="1"/>
              <a:t>i</a:t>
            </a:r>
            <a:r>
              <a:rPr lang="en-GB" sz="1200" b="0" i="0" kern="1200" dirty="0">
                <a:solidFill>
                  <a:schemeClr val="tx1"/>
                </a:solidFill>
                <a:effectLst/>
                <a:latin typeface="+mn-lt"/>
                <a:ea typeface="+mn-ea"/>
                <a:cs typeface="+mn-cs"/>
              </a:rPr>
              <a:t>n any experiment or observation that involves sampling from a population, there is always the possibility that an observed effect would have occurred due to sampling error alone.  But if result is "significant,"  then we may conclude that the observed effect actually reflects the characteristics of the population rather than just sampling error or chance.  </a:t>
            </a:r>
          </a:p>
          <a:p>
            <a:endParaRPr lang="en-US" dirty="0"/>
          </a:p>
          <a:p>
            <a:r>
              <a:rPr lang="en-US" dirty="0"/>
              <a:t>One sample t test: We use one sample t-test when we have one type of population and we want to see if the population mean is significantly different to the hypothesised mean. </a:t>
            </a:r>
          </a:p>
          <a:p>
            <a:endParaRPr lang="en-US" dirty="0"/>
          </a:p>
          <a:p>
            <a:endParaRPr lang="en-US" dirty="0"/>
          </a:p>
          <a:p>
            <a:r>
              <a:rPr lang="en-US" dirty="0"/>
              <a:t>Two sample independent: Two populations who are independent. Comparing the mean response of two groups of patients on treatment VS control in a clinical trial. </a:t>
            </a:r>
          </a:p>
          <a:p>
            <a:r>
              <a:rPr lang="en-US" dirty="0"/>
              <a:t>Two sample dependent : Comparing the blood pressure of patients before and after treatment </a:t>
            </a:r>
          </a:p>
        </p:txBody>
      </p:sp>
      <p:sp>
        <p:nvSpPr>
          <p:cNvPr id="4" name="Slide Number Placeholder 3"/>
          <p:cNvSpPr>
            <a:spLocks noGrp="1"/>
          </p:cNvSpPr>
          <p:nvPr>
            <p:ph type="sldNum" sz="quarter" idx="5"/>
          </p:nvPr>
        </p:nvSpPr>
        <p:spPr/>
        <p:txBody>
          <a:bodyPr/>
          <a:lstStyle/>
          <a:p>
            <a:fld id="{F907E1D4-22BC-9047-91AD-25653BC2B684}" type="slidenum">
              <a:rPr lang="en-US" smtClean="0"/>
              <a:t>9</a:t>
            </a:fld>
            <a:endParaRPr lang="en-US"/>
          </a:p>
        </p:txBody>
      </p:sp>
    </p:spTree>
    <p:extLst>
      <p:ext uri="{BB962C8B-B14F-4D97-AF65-F5344CB8AC3E}">
        <p14:creationId xmlns:p14="http://schemas.microsoft.com/office/powerpoint/2010/main" val="2488566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 to decide one sample test: 1. The observations are independent  2. The observations are normally distributed. Here the data are normally distributed </a:t>
            </a:r>
            <a:endParaRPr lang="en-US" dirty="0"/>
          </a:p>
        </p:txBody>
      </p:sp>
      <p:sp>
        <p:nvSpPr>
          <p:cNvPr id="4" name="Slide Number Placeholder 3"/>
          <p:cNvSpPr>
            <a:spLocks noGrp="1"/>
          </p:cNvSpPr>
          <p:nvPr>
            <p:ph type="sldNum" sz="quarter" idx="5"/>
          </p:nvPr>
        </p:nvSpPr>
        <p:spPr/>
        <p:txBody>
          <a:bodyPr/>
          <a:lstStyle/>
          <a:p>
            <a:fld id="{F907E1D4-22BC-9047-91AD-25653BC2B684}" type="slidenum">
              <a:rPr lang="en-US" smtClean="0"/>
              <a:t>11</a:t>
            </a:fld>
            <a:endParaRPr lang="en-US"/>
          </a:p>
        </p:txBody>
      </p:sp>
    </p:spTree>
    <p:extLst>
      <p:ext uri="{BB962C8B-B14F-4D97-AF65-F5344CB8AC3E}">
        <p14:creationId xmlns:p14="http://schemas.microsoft.com/office/powerpoint/2010/main" val="1904494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A60681B-A1D2-4A44-921C-BC1A4585449A}"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18610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042259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2992295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89273-4128-6046-903C-BE8D0F6459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C356CC-26FF-5548-A1C8-FE0A0F8515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3C9684-24A2-7345-B406-FFB28F32F9B1}"/>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0E9FF809-1F93-F54F-AA40-8CB795EBD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CDB99-990E-EF44-9C12-806AE476DCF5}"/>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292279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A88E-1132-6D46-8423-E3BFCFF165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9B820-5868-F741-BD98-D09832A5D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78A09-4E34-EC43-9AF7-9C8BE3A53D19}"/>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9CFFFBD6-2AC8-7441-AA21-B72F00E19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5908A-1DB0-FA45-9F61-952D3139EC95}"/>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2395892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3B558-AFAC-B949-8396-DBFEBE7F2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7CA49-F56E-8B48-B5BA-B60E2446C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ECC324-5444-1243-A3B4-172192F0DC51}"/>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98B3A384-9AB4-0A4A-94AE-66EE31D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D9703-D408-CF42-B37F-6D81CBCA7655}"/>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750916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A624-72C7-A945-A300-C92427DEE3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1460D5-A21D-C948-A513-C7D9FC0ABB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2024DD-E858-CB42-B291-06F5FFF19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03154-9615-D546-83C0-D9F98FF0CB08}"/>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6" name="Footer Placeholder 5">
            <a:extLst>
              <a:ext uri="{FF2B5EF4-FFF2-40B4-BE49-F238E27FC236}">
                <a16:creationId xmlns:a16="http://schemas.microsoft.com/office/drawing/2014/main" id="{F509A60F-E73D-3D46-ADD9-FFFCD033B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5A00A-4D2A-0B41-B541-F826BBB86B2E}"/>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558817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90A0-1B5F-8A4C-9C56-678DB1E31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632D67-1C99-6B45-9A3B-5AA83ED0DE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FE72D5-55FB-4346-810F-4AF505C5B7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658E04-4E38-8943-A3D2-5F1CD7D445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614695-41D5-0E40-BFC2-A98D21DEF6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F4216C-F6E1-9A49-8CEF-294FC9E5E8A0}"/>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8" name="Footer Placeholder 7">
            <a:extLst>
              <a:ext uri="{FF2B5EF4-FFF2-40B4-BE49-F238E27FC236}">
                <a16:creationId xmlns:a16="http://schemas.microsoft.com/office/drawing/2014/main" id="{DB949663-F7F6-AD49-8199-68CD7AAA43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D9B9C3-2B6F-234E-B336-E6B1D87120FD}"/>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232753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2115-0278-F747-A4AA-94A27EFF03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A53611-BF6C-8D45-A2A0-F7034DA9BFA4}"/>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4" name="Footer Placeholder 3">
            <a:extLst>
              <a:ext uri="{FF2B5EF4-FFF2-40B4-BE49-F238E27FC236}">
                <a16:creationId xmlns:a16="http://schemas.microsoft.com/office/drawing/2014/main" id="{568B97E9-34E2-5A48-8547-E744D82ACD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F7A446-275A-1642-BA6D-7984BB39D020}"/>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546374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2CE6DD-0F69-3A4E-8FE7-F99606B9502E}"/>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3" name="Footer Placeholder 2">
            <a:extLst>
              <a:ext uri="{FF2B5EF4-FFF2-40B4-BE49-F238E27FC236}">
                <a16:creationId xmlns:a16="http://schemas.microsoft.com/office/drawing/2014/main" id="{31B463E3-223E-0B41-8FC1-71953648E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9FEC49-93F2-9D4F-8FD2-E2C6BE4FCE80}"/>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455281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25B37-06C5-BB46-8C4A-55C30AF393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0A086B-912D-DB4D-B487-AF1AF78854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13CD2E-EA2F-EB4D-ABAB-091E52F5E3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E129B-30F7-184C-BEFB-5FC96846D34E}"/>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6" name="Footer Placeholder 5">
            <a:extLst>
              <a:ext uri="{FF2B5EF4-FFF2-40B4-BE49-F238E27FC236}">
                <a16:creationId xmlns:a16="http://schemas.microsoft.com/office/drawing/2014/main" id="{A08A84CB-B37D-0E46-ADBB-890D685E5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F047D-50FD-5845-AD2B-9552BAC5132A}"/>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780910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60681B-A1D2-4A44-921C-BC1A4585449A}"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183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5C08-EEF8-6144-9FC6-75A1CC293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6A633C-E239-AC4B-B90B-B90AC3269C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FDAF5-9DBB-7340-84B2-8042C0859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CFA18-63A9-D843-98C8-04B170CCF4B7}"/>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6" name="Footer Placeholder 5">
            <a:extLst>
              <a:ext uri="{FF2B5EF4-FFF2-40B4-BE49-F238E27FC236}">
                <a16:creationId xmlns:a16="http://schemas.microsoft.com/office/drawing/2014/main" id="{55A75D0F-B42C-5D4C-B126-C6C5943F368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56496F-5E02-3B4A-BC13-752F1F6A66FF}"/>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483400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CBEE-6D19-4047-9C2C-F91AA70063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B06FB0-F360-8346-98F1-C6A94E105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779DF6-25DD-4440-8350-463E2E6D1478}"/>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73A70E32-7032-7B42-9B17-DE3150CBE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053EF-86E7-3544-A29C-D0562FB150BC}"/>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3448213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A996F-E6B2-244B-9762-9FD6BD17AF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9C01EF-99F7-CC48-8CD5-D44716B623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7DA42-0910-BD4B-B1DF-3AF9AB30A4CA}"/>
              </a:ext>
            </a:extLst>
          </p:cNvPr>
          <p:cNvSpPr>
            <a:spLocks noGrp="1"/>
          </p:cNvSpPr>
          <p:nvPr>
            <p:ph type="dt" sz="half" idx="10"/>
          </p:nvPr>
        </p:nvSpPr>
        <p:spPr/>
        <p:txBody>
          <a:body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BBC54717-1435-5F48-8BD4-1A88B9964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105B9-05BA-3D41-9619-42AD359935EF}"/>
              </a:ext>
            </a:extLst>
          </p:cNvPr>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94865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A60681B-A1D2-4A44-921C-BC1A4585449A}"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6820282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A60681B-A1D2-4A44-921C-BC1A4585449A}" type="datetimeFigureOut">
              <a:rPr lang="en-US" smtClean="0"/>
              <a:t>7/12/19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564839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A60681B-A1D2-4A44-921C-BC1A4585449A}" type="datetimeFigureOut">
              <a:rPr lang="en-US" smtClean="0"/>
              <a:t>7/12/19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42B983-B625-B343-BD05-1A985E52D04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0491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60681B-A1D2-4A44-921C-BC1A4585449A}" type="datetimeFigureOut">
              <a:rPr lang="en-US" smtClean="0"/>
              <a:t>7/12/19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23006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0681B-A1D2-4A44-921C-BC1A4585449A}" type="datetimeFigureOut">
              <a:rPr lang="en-US" smtClean="0"/>
              <a:t>7/12/19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724283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A60681B-A1D2-4A44-921C-BC1A4585449A}" type="datetimeFigureOut">
              <a:rPr lang="en-US" smtClean="0"/>
              <a:t>7/12/19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2123929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A60681B-A1D2-4A44-921C-BC1A4585449A}" type="datetimeFigureOut">
              <a:rPr lang="en-US" smtClean="0"/>
              <a:t>7/12/19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C942B983-B625-B343-BD05-1A985E52D041}" type="slidenum">
              <a:rPr lang="en-US" smtClean="0"/>
              <a:t>‹#›</a:t>
            </a:fld>
            <a:endParaRPr lang="en-US"/>
          </a:p>
        </p:txBody>
      </p:sp>
    </p:spTree>
    <p:extLst>
      <p:ext uri="{BB962C8B-B14F-4D97-AF65-F5344CB8AC3E}">
        <p14:creationId xmlns:p14="http://schemas.microsoft.com/office/powerpoint/2010/main" val="141148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A60681B-A1D2-4A44-921C-BC1A4585449A}" type="datetimeFigureOut">
              <a:rPr lang="en-US" smtClean="0"/>
              <a:t>7/12/19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942B983-B625-B343-BD05-1A985E52D041}" type="slidenum">
              <a:rPr lang="en-US" smtClean="0"/>
              <a:t>‹#›</a:t>
            </a:fld>
            <a:endParaRPr lang="en-US"/>
          </a:p>
        </p:txBody>
      </p:sp>
    </p:spTree>
    <p:extLst>
      <p:ext uri="{BB962C8B-B14F-4D97-AF65-F5344CB8AC3E}">
        <p14:creationId xmlns:p14="http://schemas.microsoft.com/office/powerpoint/2010/main" val="79787123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75E00-AA9C-E04F-AF33-1203C31A3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BA8699-D08B-B048-97A6-7B37ECD914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FEAC40-3D18-A34F-984D-1B88A5D6BA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60681B-A1D2-4A44-921C-BC1A4585449A}" type="datetimeFigureOut">
              <a:rPr lang="en-US" smtClean="0"/>
              <a:t>7/12/19</a:t>
            </a:fld>
            <a:endParaRPr lang="en-US"/>
          </a:p>
        </p:txBody>
      </p:sp>
      <p:sp>
        <p:nvSpPr>
          <p:cNvPr id="5" name="Footer Placeholder 4">
            <a:extLst>
              <a:ext uri="{FF2B5EF4-FFF2-40B4-BE49-F238E27FC236}">
                <a16:creationId xmlns:a16="http://schemas.microsoft.com/office/drawing/2014/main" id="{28079CDC-58FF-1146-8609-D8DD598DE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7273A9-8580-104C-83F1-21A7C9F51A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42B983-B625-B343-BD05-1A985E52D041}" type="slidenum">
              <a:rPr lang="en-US" smtClean="0"/>
              <a:t>‹#›</a:t>
            </a:fld>
            <a:endParaRPr lang="en-US"/>
          </a:p>
        </p:txBody>
      </p:sp>
    </p:spTree>
    <p:extLst>
      <p:ext uri="{BB962C8B-B14F-4D97-AF65-F5344CB8AC3E}">
        <p14:creationId xmlns:p14="http://schemas.microsoft.com/office/powerpoint/2010/main" val="387985148"/>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f.r@institute.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4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3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bit.ly/2LLEfnd"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2FE5-3B27-4B40-A324-F27CD6E2E76F}"/>
              </a:ext>
            </a:extLst>
          </p:cNvPr>
          <p:cNvSpPr>
            <a:spLocks noGrp="1"/>
          </p:cNvSpPr>
          <p:nvPr>
            <p:ph type="ctrTitle"/>
          </p:nvPr>
        </p:nvSpPr>
        <p:spPr>
          <a:xfrm>
            <a:off x="2057399" y="1512563"/>
            <a:ext cx="8474765" cy="1239894"/>
          </a:xfrm>
        </p:spPr>
        <p:txBody>
          <a:bodyPr>
            <a:noAutofit/>
          </a:bodyPr>
          <a:lstStyle/>
          <a:p>
            <a:r>
              <a:rPr lang="en-GB" sz="3200" b="1" dirty="0"/>
              <a:t>Science Skills and Introduction to Statistics</a:t>
            </a:r>
          </a:p>
        </p:txBody>
      </p:sp>
      <p:sp>
        <p:nvSpPr>
          <p:cNvPr id="4" name="Title 1">
            <a:extLst>
              <a:ext uri="{FF2B5EF4-FFF2-40B4-BE49-F238E27FC236}">
                <a16:creationId xmlns:a16="http://schemas.microsoft.com/office/drawing/2014/main" id="{EB94BCCC-7CA4-AE4A-9080-E7A255C9CE83}"/>
              </a:ext>
            </a:extLst>
          </p:cNvPr>
          <p:cNvSpPr txBox="1">
            <a:spLocks/>
          </p:cNvSpPr>
          <p:nvPr/>
        </p:nvSpPr>
        <p:spPr bwMode="blackWhite">
          <a:xfrm>
            <a:off x="3111775" y="3019090"/>
            <a:ext cx="5968450" cy="819820"/>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gn="r"/>
            <a:r>
              <a:rPr lang="en-US" sz="3400" b="1" dirty="0">
                <a:solidFill>
                  <a:schemeClr val="bg1">
                    <a:lumMod val="95000"/>
                    <a:lumOff val="5000"/>
                  </a:schemeClr>
                </a:solidFill>
                <a:latin typeface="Times New Roman" panose="02020603050405020304" pitchFamily="18" charset="0"/>
                <a:cs typeface="Times New Roman" panose="02020603050405020304" pitchFamily="18" charset="0"/>
              </a:rPr>
              <a:t>HYPOTHESIS TESTING</a:t>
            </a:r>
          </a:p>
        </p:txBody>
      </p:sp>
      <p:sp>
        <p:nvSpPr>
          <p:cNvPr id="5" name="TextBox 4">
            <a:extLst>
              <a:ext uri="{FF2B5EF4-FFF2-40B4-BE49-F238E27FC236}">
                <a16:creationId xmlns:a16="http://schemas.microsoft.com/office/drawing/2014/main" id="{A7A03353-D765-6347-957E-737AD04F6583}"/>
              </a:ext>
            </a:extLst>
          </p:cNvPr>
          <p:cNvSpPr txBox="1"/>
          <p:nvPr/>
        </p:nvSpPr>
        <p:spPr>
          <a:xfrm>
            <a:off x="8437418" y="4807527"/>
            <a:ext cx="3867225" cy="2031325"/>
          </a:xfrm>
          <a:prstGeom prst="rect">
            <a:avLst/>
          </a:prstGeom>
          <a:noFill/>
        </p:spPr>
        <p:txBody>
          <a:bodyPr wrap="square" rtlCol="0">
            <a:spAutoFit/>
          </a:bodyPr>
          <a:lstStyle/>
          <a:p>
            <a:r>
              <a:rPr lang="en-US" dirty="0">
                <a:solidFill>
                  <a:schemeClr val="bg1"/>
                </a:solidFill>
              </a:rPr>
              <a:t>Module Code: STAT101</a:t>
            </a:r>
          </a:p>
          <a:p>
            <a:r>
              <a:rPr lang="en-US" dirty="0">
                <a:solidFill>
                  <a:schemeClr val="bg1"/>
                </a:solidFill>
              </a:rPr>
              <a:t>Module Leader: Farzana Rahman</a:t>
            </a:r>
          </a:p>
          <a:p>
            <a:r>
              <a:rPr lang="en-US" dirty="0">
                <a:solidFill>
                  <a:schemeClr val="bg1"/>
                </a:solidFill>
              </a:rPr>
              <a:t>Office: GE201</a:t>
            </a:r>
          </a:p>
          <a:p>
            <a:r>
              <a:rPr lang="en-US" dirty="0">
                <a:solidFill>
                  <a:schemeClr val="bg1"/>
                </a:solidFill>
              </a:rPr>
              <a:t>Email: </a:t>
            </a:r>
            <a:r>
              <a:rPr lang="en-US" dirty="0">
                <a:solidFill>
                  <a:schemeClr val="bg1"/>
                </a:solidFill>
                <a:hlinkClick r:id="rId2">
                  <a:extLst>
                    <a:ext uri="{A12FA001-AC4F-418D-AE19-62706E023703}">
                      <ahyp:hlinkClr xmlns:ahyp="http://schemas.microsoft.com/office/drawing/2018/hyperlinkcolor" val="tx"/>
                    </a:ext>
                  </a:extLst>
                </a:hlinkClick>
              </a:rPr>
              <a:t>f.r@institute.ac.uk</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2059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223843" y="271237"/>
            <a:ext cx="8053551"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One Sample T-test</a:t>
            </a:r>
          </a:p>
        </p:txBody>
      </p:sp>
      <p:sp>
        <p:nvSpPr>
          <p:cNvPr id="2" name="Rectangle 1">
            <a:extLst>
              <a:ext uri="{FF2B5EF4-FFF2-40B4-BE49-F238E27FC236}">
                <a16:creationId xmlns:a16="http://schemas.microsoft.com/office/drawing/2014/main" id="{B2D7226B-147E-0B44-A33A-582F88DDFE6F}"/>
              </a:ext>
            </a:extLst>
          </p:cNvPr>
          <p:cNvSpPr/>
          <p:nvPr/>
        </p:nvSpPr>
        <p:spPr>
          <a:xfrm>
            <a:off x="223843" y="1190033"/>
            <a:ext cx="11236536" cy="923330"/>
          </a:xfrm>
          <a:prstGeom prst="rect">
            <a:avLst/>
          </a:prstGeom>
        </p:spPr>
        <p:txBody>
          <a:bodyPr wrap="square">
            <a:spAutoFit/>
          </a:bodyPr>
          <a:lstStyle/>
          <a:p>
            <a:r>
              <a:rPr lang="en-GB" dirty="0"/>
              <a:t>Q 1: A microarray supplier claims that their microarray failure rate is 2.1%. A lab would like to know whether this reflects the failure rates that they’ve observed over the last 12-months, so they have collected failure rate data on a monthly basis.</a:t>
            </a:r>
            <a:endParaRPr lang="en-US" dirty="0"/>
          </a:p>
        </p:txBody>
      </p:sp>
      <p:graphicFrame>
        <p:nvGraphicFramePr>
          <p:cNvPr id="5" name="Table 4">
            <a:extLst>
              <a:ext uri="{FF2B5EF4-FFF2-40B4-BE49-F238E27FC236}">
                <a16:creationId xmlns:a16="http://schemas.microsoft.com/office/drawing/2014/main" id="{37274ED2-C26B-9C40-B631-EBF4DB0A9AFD}"/>
              </a:ext>
            </a:extLst>
          </p:cNvPr>
          <p:cNvGraphicFramePr>
            <a:graphicFrameLocks noGrp="1"/>
          </p:cNvGraphicFramePr>
          <p:nvPr>
            <p:extLst>
              <p:ext uri="{D42A27DB-BD31-4B8C-83A1-F6EECF244321}">
                <p14:modId xmlns:p14="http://schemas.microsoft.com/office/powerpoint/2010/main" val="3157043087"/>
              </p:ext>
            </p:extLst>
          </p:nvPr>
        </p:nvGraphicFramePr>
        <p:xfrm>
          <a:off x="266722" y="2324273"/>
          <a:ext cx="2960773" cy="3672487"/>
        </p:xfrm>
        <a:graphic>
          <a:graphicData uri="http://schemas.openxmlformats.org/drawingml/2006/table">
            <a:tbl>
              <a:tblPr>
                <a:tableStyleId>{5C22544A-7EE6-4342-B048-85BDC9FD1C3A}</a:tableStyleId>
              </a:tblPr>
              <a:tblGrid>
                <a:gridCol w="832943">
                  <a:extLst>
                    <a:ext uri="{9D8B030D-6E8A-4147-A177-3AD203B41FA5}">
                      <a16:colId xmlns:a16="http://schemas.microsoft.com/office/drawing/2014/main" val="412081682"/>
                    </a:ext>
                  </a:extLst>
                </a:gridCol>
                <a:gridCol w="734251">
                  <a:extLst>
                    <a:ext uri="{9D8B030D-6E8A-4147-A177-3AD203B41FA5}">
                      <a16:colId xmlns:a16="http://schemas.microsoft.com/office/drawing/2014/main" val="815351999"/>
                    </a:ext>
                  </a:extLst>
                </a:gridCol>
                <a:gridCol w="1393579">
                  <a:extLst>
                    <a:ext uri="{9D8B030D-6E8A-4147-A177-3AD203B41FA5}">
                      <a16:colId xmlns:a16="http://schemas.microsoft.com/office/drawing/2014/main" val="146537407"/>
                    </a:ext>
                  </a:extLst>
                </a:gridCol>
              </a:tblGrid>
              <a:tr h="282499">
                <a:tc>
                  <a:txBody>
                    <a:bodyPr/>
                    <a:lstStyle/>
                    <a:p>
                      <a:pPr algn="l" fontAlgn="ctr"/>
                      <a:r>
                        <a:rPr lang="en-GB" sz="1200" b="1" u="none" strike="noStrike" dirty="0">
                          <a:effectLst/>
                        </a:rPr>
                        <a:t> </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b="1" u="none" strike="noStrike" dirty="0">
                          <a:effectLst/>
                        </a:rPr>
                        <a:t>Month</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dirty="0">
                          <a:effectLst/>
                        </a:rPr>
                        <a:t>Failure ( %)</a:t>
                      </a:r>
                      <a:endParaRPr lang="en-GB" sz="12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50761597"/>
                  </a:ext>
                </a:extLst>
              </a:tr>
              <a:tr h="282499">
                <a:tc>
                  <a:txBody>
                    <a:bodyPr/>
                    <a:lstStyle/>
                    <a:p>
                      <a:pPr algn="l" fontAlgn="ctr"/>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January</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2.90</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284551"/>
                  </a:ext>
                </a:extLst>
              </a:tr>
              <a:tr h="282499">
                <a:tc>
                  <a:txBody>
                    <a:bodyPr/>
                    <a:lstStyle/>
                    <a:p>
                      <a:pPr algn="l" fontAlgn="ctr"/>
                      <a:r>
                        <a:rPr lang="en-GB" sz="1200" u="none" strike="noStrike">
                          <a:effectLst/>
                        </a:rPr>
                        <a:t>2</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February</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2.99</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17636889"/>
                  </a:ext>
                </a:extLst>
              </a:tr>
              <a:tr h="282499">
                <a:tc>
                  <a:txBody>
                    <a:bodyPr/>
                    <a:lstStyle/>
                    <a:p>
                      <a:pPr algn="l" fontAlgn="ctr"/>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March</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2.48</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3807234"/>
                  </a:ext>
                </a:extLst>
              </a:tr>
              <a:tr h="282499">
                <a:tc>
                  <a:txBody>
                    <a:bodyPr/>
                    <a:lstStyle/>
                    <a:p>
                      <a:pPr algn="l" fontAlgn="ctr"/>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dirty="0">
                          <a:effectLst/>
                        </a:rPr>
                        <a:t>April</a:t>
                      </a:r>
                      <a:endParaRPr lang="en-GB"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1.48</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87146711"/>
                  </a:ext>
                </a:extLst>
              </a:tr>
              <a:tr h="282499">
                <a:tc>
                  <a:txBody>
                    <a:bodyPr/>
                    <a:lstStyle/>
                    <a:p>
                      <a:pPr algn="l" fontAlgn="ctr"/>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dirty="0">
                          <a:effectLst/>
                        </a:rPr>
                        <a:t>May</a:t>
                      </a:r>
                      <a:endParaRPr lang="en-GB"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dirty="0">
                          <a:effectLst/>
                        </a:rPr>
                        <a:t>2.71</a:t>
                      </a:r>
                      <a:endParaRPr lang="en-GB"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32074684"/>
                  </a:ext>
                </a:extLst>
              </a:tr>
              <a:tr h="282499">
                <a:tc>
                  <a:txBody>
                    <a:bodyPr/>
                    <a:lstStyle/>
                    <a:p>
                      <a:pPr algn="l" fontAlgn="ctr"/>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June</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4.17</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920308173"/>
                  </a:ext>
                </a:extLst>
              </a:tr>
              <a:tr h="282499">
                <a:tc>
                  <a:txBody>
                    <a:bodyPr/>
                    <a:lstStyle/>
                    <a:p>
                      <a:pPr algn="l" fontAlgn="ctr"/>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July</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3.74</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7838786"/>
                  </a:ext>
                </a:extLst>
              </a:tr>
              <a:tr h="282499">
                <a:tc>
                  <a:txBody>
                    <a:bodyPr/>
                    <a:lstStyle/>
                    <a:p>
                      <a:pPr algn="l" fontAlgn="ctr"/>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August</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dirty="0">
                          <a:effectLst/>
                        </a:rPr>
                        <a:t>3.04</a:t>
                      </a:r>
                      <a:endParaRPr lang="en-GB"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48436461"/>
                  </a:ext>
                </a:extLst>
              </a:tr>
              <a:tr h="282499">
                <a:tc>
                  <a:txBody>
                    <a:bodyPr/>
                    <a:lstStyle/>
                    <a:p>
                      <a:pPr algn="l" fontAlgn="ctr"/>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September</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1.23</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58067687"/>
                  </a:ext>
                </a:extLst>
              </a:tr>
              <a:tr h="282499">
                <a:tc>
                  <a:txBody>
                    <a:bodyPr/>
                    <a:lstStyle/>
                    <a:p>
                      <a:pPr algn="l" fontAlgn="ctr"/>
                      <a:r>
                        <a:rPr lang="en-GB" sz="1200" u="none" strike="noStrike">
                          <a:effectLst/>
                        </a:rPr>
                        <a:t>10</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October</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2.72</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19271257"/>
                  </a:ext>
                </a:extLst>
              </a:tr>
              <a:tr h="282499">
                <a:tc>
                  <a:txBody>
                    <a:bodyPr/>
                    <a:lstStyle/>
                    <a:p>
                      <a:pPr algn="l" fontAlgn="ctr"/>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November</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a:effectLst/>
                        </a:rPr>
                        <a:t>3.23</a:t>
                      </a:r>
                      <a:endParaRPr lang="en-GB"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2505649"/>
                  </a:ext>
                </a:extLst>
              </a:tr>
              <a:tr h="282499">
                <a:tc>
                  <a:txBody>
                    <a:bodyPr/>
                    <a:lstStyle/>
                    <a:p>
                      <a:pPr algn="l" fontAlgn="ctr"/>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en-GB" sz="1200" u="none" strike="noStrike">
                          <a:effectLst/>
                        </a:rPr>
                        <a:t>December</a:t>
                      </a:r>
                      <a:endParaRPr lang="en-GB"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u="none" strike="noStrike" dirty="0">
                          <a:effectLst/>
                        </a:rPr>
                        <a:t>3.40</a:t>
                      </a:r>
                      <a:endParaRPr lang="en-GB"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25701285"/>
                  </a:ext>
                </a:extLst>
              </a:tr>
            </a:tbl>
          </a:graphicData>
        </a:graphic>
      </p:graphicFrame>
      <p:sp>
        <p:nvSpPr>
          <p:cNvPr id="9" name="Rectangle 8">
            <a:extLst>
              <a:ext uri="{FF2B5EF4-FFF2-40B4-BE49-F238E27FC236}">
                <a16:creationId xmlns:a16="http://schemas.microsoft.com/office/drawing/2014/main" id="{1AB16082-50ED-C84C-9011-088090E695D3}"/>
              </a:ext>
            </a:extLst>
          </p:cNvPr>
          <p:cNvSpPr/>
          <p:nvPr/>
        </p:nvSpPr>
        <p:spPr>
          <a:xfrm>
            <a:off x="3872138" y="2710957"/>
            <a:ext cx="1797142" cy="1477328"/>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Hypothesis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Significance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Sample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P-value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Decision</a:t>
            </a:r>
          </a:p>
        </p:txBody>
      </p:sp>
      <p:sp>
        <p:nvSpPr>
          <p:cNvPr id="6" name="TextBox 5">
            <a:extLst>
              <a:ext uri="{FF2B5EF4-FFF2-40B4-BE49-F238E27FC236}">
                <a16:creationId xmlns:a16="http://schemas.microsoft.com/office/drawing/2014/main" id="{FD877F18-084D-474C-94D7-2894A98C9BD5}"/>
              </a:ext>
            </a:extLst>
          </p:cNvPr>
          <p:cNvSpPr txBox="1"/>
          <p:nvPr/>
        </p:nvSpPr>
        <p:spPr>
          <a:xfrm>
            <a:off x="5652979" y="2710956"/>
            <a:ext cx="6463629" cy="1631216"/>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Null hypothesis: </a:t>
            </a:r>
            <a:r>
              <a:rPr lang="en-GB" sz="2000" dirty="0">
                <a:latin typeface="Times New Roman" panose="02020603050405020304" pitchFamily="18" charset="0"/>
                <a:cs typeface="Times New Roman" panose="02020603050405020304" pitchFamily="18" charset="0"/>
              </a:rPr>
              <a:t>Mean monthly failure rate = 2.1%</a:t>
            </a: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Alternative hypothesis:  Mean monthly failure rate ≠ 2.1%</a:t>
            </a: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Two-tail test</a:t>
            </a:r>
            <a:endParaRPr lang="en-US" sz="20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5BF7A6B-79CF-544F-AAAF-2893837330DE}"/>
              </a:ext>
            </a:extLst>
          </p:cNvPr>
          <p:cNvSpPr txBox="1"/>
          <p:nvPr/>
        </p:nvSpPr>
        <p:spPr>
          <a:xfrm>
            <a:off x="5669280" y="4939765"/>
            <a:ext cx="3310522"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Significance level, ⍺ = 0.05</a:t>
            </a:r>
          </a:p>
        </p:txBody>
      </p:sp>
    </p:spTree>
    <p:extLst>
      <p:ext uri="{BB962C8B-B14F-4D97-AF65-F5344CB8AC3E}">
        <p14:creationId xmlns:p14="http://schemas.microsoft.com/office/powerpoint/2010/main" val="95832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grpSp>
        <p:nvGrpSpPr>
          <p:cNvPr id="27" name="Group 26">
            <a:extLst>
              <a:ext uri="{FF2B5EF4-FFF2-40B4-BE49-F238E27FC236}">
                <a16:creationId xmlns:a16="http://schemas.microsoft.com/office/drawing/2014/main" id="{98CAA020-71D3-9D40-BD4C-68C97F47CC1B}"/>
              </a:ext>
            </a:extLst>
          </p:cNvPr>
          <p:cNvGrpSpPr/>
          <p:nvPr/>
        </p:nvGrpSpPr>
        <p:grpSpPr>
          <a:xfrm>
            <a:off x="585350" y="3047366"/>
            <a:ext cx="7948537" cy="544442"/>
            <a:chOff x="763936" y="3082874"/>
            <a:chExt cx="7948537" cy="544442"/>
          </a:xfrm>
        </p:grpSpPr>
        <p:pic>
          <p:nvPicPr>
            <p:cNvPr id="14" name="Picture 13">
              <a:extLst>
                <a:ext uri="{FF2B5EF4-FFF2-40B4-BE49-F238E27FC236}">
                  <a16:creationId xmlns:a16="http://schemas.microsoft.com/office/drawing/2014/main" id="{9B7A1EBA-AFDF-3841-BD59-4531FD01D2E6}"/>
                </a:ext>
              </a:extLst>
            </p:cNvPr>
            <p:cNvPicPr>
              <a:picLocks noChangeAspect="1"/>
            </p:cNvPicPr>
            <p:nvPr/>
          </p:nvPicPr>
          <p:blipFill>
            <a:blip r:embed="rId3"/>
            <a:stretch>
              <a:fillRect/>
            </a:stretch>
          </p:blipFill>
          <p:spPr>
            <a:xfrm>
              <a:off x="1719439" y="3087050"/>
              <a:ext cx="463085" cy="540266"/>
            </a:xfrm>
            <a:prstGeom prst="rect">
              <a:avLst/>
            </a:prstGeom>
          </p:spPr>
        </p:pic>
        <p:sp>
          <p:nvSpPr>
            <p:cNvPr id="23" name="TextBox 22">
              <a:extLst>
                <a:ext uri="{FF2B5EF4-FFF2-40B4-BE49-F238E27FC236}">
                  <a16:creationId xmlns:a16="http://schemas.microsoft.com/office/drawing/2014/main" id="{0C26E303-E661-F84A-8E9B-071F625768E2}"/>
                </a:ext>
              </a:extLst>
            </p:cNvPr>
            <p:cNvSpPr txBox="1"/>
            <p:nvPr/>
          </p:nvSpPr>
          <p:spPr>
            <a:xfrm>
              <a:off x="763936" y="3082874"/>
              <a:ext cx="7948537" cy="446276"/>
            </a:xfrm>
            <a:prstGeom prst="rect">
              <a:avLst/>
            </a:prstGeom>
            <a:noFill/>
          </p:spPr>
          <p:txBody>
            <a:bodyPr wrap="square" rtlCol="0">
              <a:spAutoFit/>
            </a:bodyPr>
            <a:lstStyle/>
            <a:p>
              <a:r>
                <a:rPr lang="en-US" sz="2300" dirty="0"/>
                <a:t>Where,         is the sample mean </a:t>
              </a:r>
            </a:p>
          </p:txBody>
        </p:sp>
      </p:grpSp>
      <p:grpSp>
        <p:nvGrpSpPr>
          <p:cNvPr id="31" name="Group 30">
            <a:extLst>
              <a:ext uri="{FF2B5EF4-FFF2-40B4-BE49-F238E27FC236}">
                <a16:creationId xmlns:a16="http://schemas.microsoft.com/office/drawing/2014/main" id="{7D5D112E-C46B-924A-845B-07193E2F31B9}"/>
              </a:ext>
            </a:extLst>
          </p:cNvPr>
          <p:cNvGrpSpPr/>
          <p:nvPr/>
        </p:nvGrpSpPr>
        <p:grpSpPr>
          <a:xfrm>
            <a:off x="585350" y="4216257"/>
            <a:ext cx="4608601" cy="1631216"/>
            <a:chOff x="585350" y="4216257"/>
            <a:chExt cx="4608601" cy="1631216"/>
          </a:xfrm>
        </p:grpSpPr>
        <p:pic>
          <p:nvPicPr>
            <p:cNvPr id="20" name="Picture 19" descr="A close up of a logo&#10;&#10;Description automatically generated">
              <a:extLst>
                <a:ext uri="{FF2B5EF4-FFF2-40B4-BE49-F238E27FC236}">
                  <a16:creationId xmlns:a16="http://schemas.microsoft.com/office/drawing/2014/main" id="{7C40989B-9DFF-2D4D-9BB7-75C683991B96}"/>
                </a:ext>
              </a:extLst>
            </p:cNvPr>
            <p:cNvPicPr>
              <a:picLocks noChangeAspect="1"/>
            </p:cNvPicPr>
            <p:nvPr/>
          </p:nvPicPr>
          <p:blipFill>
            <a:blip r:embed="rId4"/>
            <a:stretch>
              <a:fillRect/>
            </a:stretch>
          </p:blipFill>
          <p:spPr>
            <a:xfrm>
              <a:off x="585350" y="5116478"/>
              <a:ext cx="544528" cy="461665"/>
            </a:xfrm>
            <a:prstGeom prst="rect">
              <a:avLst/>
            </a:prstGeom>
          </p:spPr>
        </p:pic>
        <p:grpSp>
          <p:nvGrpSpPr>
            <p:cNvPr id="30" name="Group 29">
              <a:extLst>
                <a:ext uri="{FF2B5EF4-FFF2-40B4-BE49-F238E27FC236}">
                  <a16:creationId xmlns:a16="http://schemas.microsoft.com/office/drawing/2014/main" id="{353DD204-65FD-1343-8FEB-9796ECD0637D}"/>
                </a:ext>
              </a:extLst>
            </p:cNvPr>
            <p:cNvGrpSpPr/>
            <p:nvPr/>
          </p:nvGrpSpPr>
          <p:grpSpPr>
            <a:xfrm>
              <a:off x="679779" y="4216257"/>
              <a:ext cx="4514172" cy="1631216"/>
              <a:chOff x="1971890" y="5421086"/>
              <a:chExt cx="4514172" cy="1631216"/>
            </a:xfrm>
          </p:grpSpPr>
          <p:pic>
            <p:nvPicPr>
              <p:cNvPr id="18" name="Picture 17">
                <a:extLst>
                  <a:ext uri="{FF2B5EF4-FFF2-40B4-BE49-F238E27FC236}">
                    <a16:creationId xmlns:a16="http://schemas.microsoft.com/office/drawing/2014/main" id="{560ECC1C-2AB4-7D43-B216-BD6CEE5F980C}"/>
                  </a:ext>
                </a:extLst>
              </p:cNvPr>
              <p:cNvPicPr>
                <a:picLocks noChangeAspect="1"/>
              </p:cNvPicPr>
              <p:nvPr/>
            </p:nvPicPr>
            <p:blipFill>
              <a:blip r:embed="rId5"/>
              <a:stretch>
                <a:fillRect/>
              </a:stretch>
            </p:blipFill>
            <p:spPr>
              <a:xfrm>
                <a:off x="1971890" y="5663986"/>
                <a:ext cx="340838" cy="495764"/>
              </a:xfrm>
              <a:prstGeom prst="rect">
                <a:avLst/>
              </a:prstGeom>
            </p:spPr>
          </p:pic>
          <p:sp>
            <p:nvSpPr>
              <p:cNvPr id="26" name="TextBox 25">
                <a:extLst>
                  <a:ext uri="{FF2B5EF4-FFF2-40B4-BE49-F238E27FC236}">
                    <a16:creationId xmlns:a16="http://schemas.microsoft.com/office/drawing/2014/main" id="{48E12A7A-E54A-4149-9E5D-15B534F09437}"/>
                  </a:ext>
                </a:extLst>
              </p:cNvPr>
              <p:cNvSpPr txBox="1"/>
              <p:nvPr/>
            </p:nvSpPr>
            <p:spPr>
              <a:xfrm>
                <a:off x="2142309" y="5421086"/>
                <a:ext cx="4343753" cy="1631216"/>
              </a:xfrm>
              <a:prstGeom prst="rect">
                <a:avLst/>
              </a:prstGeom>
              <a:noFill/>
            </p:spPr>
            <p:txBody>
              <a:bodyPr wrap="none" rtlCol="0">
                <a:spAutoFit/>
              </a:bodyPr>
              <a:lstStyle/>
              <a:p>
                <a:endParaRPr lang="en-US" dirty="0"/>
              </a:p>
              <a:p>
                <a:r>
                  <a:rPr lang="en-US" sz="2300" dirty="0"/>
                  <a:t>    is the sample standard deviation</a:t>
                </a:r>
              </a:p>
              <a:p>
                <a:r>
                  <a:rPr lang="en-US" dirty="0"/>
                  <a:t> </a:t>
                </a:r>
              </a:p>
              <a:p>
                <a:r>
                  <a:rPr lang="en-US" sz="2300" dirty="0"/>
                  <a:t>     is the sample size</a:t>
                </a:r>
              </a:p>
              <a:p>
                <a:endParaRPr lang="en-US" dirty="0"/>
              </a:p>
            </p:txBody>
          </p:sp>
        </p:grpSp>
      </p:grpSp>
      <p:grpSp>
        <p:nvGrpSpPr>
          <p:cNvPr id="29" name="Group 28">
            <a:extLst>
              <a:ext uri="{FF2B5EF4-FFF2-40B4-BE49-F238E27FC236}">
                <a16:creationId xmlns:a16="http://schemas.microsoft.com/office/drawing/2014/main" id="{50D79227-B1CD-D745-B5C3-999980828CB0}"/>
              </a:ext>
            </a:extLst>
          </p:cNvPr>
          <p:cNvGrpSpPr/>
          <p:nvPr/>
        </p:nvGrpSpPr>
        <p:grpSpPr>
          <a:xfrm>
            <a:off x="635731" y="3720493"/>
            <a:ext cx="3923887" cy="725854"/>
            <a:chOff x="1688495" y="4621672"/>
            <a:chExt cx="3923887" cy="725854"/>
          </a:xfrm>
        </p:grpSpPr>
        <p:pic>
          <p:nvPicPr>
            <p:cNvPr id="16" name="Picture 15">
              <a:extLst>
                <a:ext uri="{FF2B5EF4-FFF2-40B4-BE49-F238E27FC236}">
                  <a16:creationId xmlns:a16="http://schemas.microsoft.com/office/drawing/2014/main" id="{4B4429F0-041C-1441-85CC-0D825DC51092}"/>
                </a:ext>
              </a:extLst>
            </p:cNvPr>
            <p:cNvPicPr>
              <a:picLocks noChangeAspect="1"/>
            </p:cNvPicPr>
            <p:nvPr/>
          </p:nvPicPr>
          <p:blipFill>
            <a:blip r:embed="rId6"/>
            <a:stretch>
              <a:fillRect/>
            </a:stretch>
          </p:blipFill>
          <p:spPr>
            <a:xfrm>
              <a:off x="1688495" y="4621672"/>
              <a:ext cx="530555" cy="495764"/>
            </a:xfrm>
            <a:prstGeom prst="rect">
              <a:avLst/>
            </a:prstGeom>
          </p:spPr>
        </p:pic>
        <p:sp>
          <p:nvSpPr>
            <p:cNvPr id="28" name="TextBox 27">
              <a:extLst>
                <a:ext uri="{FF2B5EF4-FFF2-40B4-BE49-F238E27FC236}">
                  <a16:creationId xmlns:a16="http://schemas.microsoft.com/office/drawing/2014/main" id="{9BC3C937-F9D6-7645-8D5D-BA62B5F1CFB5}"/>
                </a:ext>
              </a:extLst>
            </p:cNvPr>
            <p:cNvSpPr txBox="1"/>
            <p:nvPr/>
          </p:nvSpPr>
          <p:spPr>
            <a:xfrm>
              <a:off x="2364377" y="4624251"/>
              <a:ext cx="3248005" cy="723275"/>
            </a:xfrm>
            <a:prstGeom prst="rect">
              <a:avLst/>
            </a:prstGeom>
            <a:noFill/>
          </p:spPr>
          <p:txBody>
            <a:bodyPr wrap="none" rtlCol="0">
              <a:spAutoFit/>
            </a:bodyPr>
            <a:lstStyle/>
            <a:p>
              <a:r>
                <a:rPr lang="en-US" sz="2300" dirty="0"/>
                <a:t>is the hypothesised mean</a:t>
              </a:r>
            </a:p>
            <a:p>
              <a:endParaRPr lang="en-US" dirty="0"/>
            </a:p>
          </p:txBody>
        </p:sp>
      </p:grpSp>
      <p:grpSp>
        <p:nvGrpSpPr>
          <p:cNvPr id="34" name="Group 33">
            <a:extLst>
              <a:ext uri="{FF2B5EF4-FFF2-40B4-BE49-F238E27FC236}">
                <a16:creationId xmlns:a16="http://schemas.microsoft.com/office/drawing/2014/main" id="{01A93C9C-3C29-CC4D-A675-4D32231E36BA}"/>
              </a:ext>
            </a:extLst>
          </p:cNvPr>
          <p:cNvGrpSpPr/>
          <p:nvPr/>
        </p:nvGrpSpPr>
        <p:grpSpPr>
          <a:xfrm>
            <a:off x="336916" y="1925858"/>
            <a:ext cx="7717602" cy="1305190"/>
            <a:chOff x="336916" y="1925858"/>
            <a:chExt cx="7717602" cy="1305190"/>
          </a:xfrm>
        </p:grpSpPr>
        <p:grpSp>
          <p:nvGrpSpPr>
            <p:cNvPr id="25" name="Group 24">
              <a:extLst>
                <a:ext uri="{FF2B5EF4-FFF2-40B4-BE49-F238E27FC236}">
                  <a16:creationId xmlns:a16="http://schemas.microsoft.com/office/drawing/2014/main" id="{4B721820-6DFA-D64E-B27F-80760FD0FF66}"/>
                </a:ext>
              </a:extLst>
            </p:cNvPr>
            <p:cNvGrpSpPr/>
            <p:nvPr/>
          </p:nvGrpSpPr>
          <p:grpSpPr>
            <a:xfrm>
              <a:off x="336916" y="1925858"/>
              <a:ext cx="6063884" cy="1305190"/>
              <a:chOff x="336916" y="1925858"/>
              <a:chExt cx="6281220" cy="1498402"/>
            </a:xfrm>
          </p:grpSpPr>
          <p:pic>
            <p:nvPicPr>
              <p:cNvPr id="5" name="Picture 4" descr="A close up of a clock&#10;&#10;Description automatically generated">
                <a:extLst>
                  <a:ext uri="{FF2B5EF4-FFF2-40B4-BE49-F238E27FC236}">
                    <a16:creationId xmlns:a16="http://schemas.microsoft.com/office/drawing/2014/main" id="{73BA1772-ECAC-1245-818C-F14238063203}"/>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250394" y="1925858"/>
                <a:ext cx="367742" cy="1498402"/>
              </a:xfrm>
              <a:prstGeom prst="rect">
                <a:avLst/>
              </a:prstGeom>
            </p:spPr>
          </p:pic>
          <p:sp>
            <p:nvSpPr>
              <p:cNvPr id="10" name="Rectangle 9">
                <a:extLst>
                  <a:ext uri="{FF2B5EF4-FFF2-40B4-BE49-F238E27FC236}">
                    <a16:creationId xmlns:a16="http://schemas.microsoft.com/office/drawing/2014/main" id="{67B4E2E4-6BCA-664A-AE30-5AEFD2C945BB}"/>
                  </a:ext>
                </a:extLst>
              </p:cNvPr>
              <p:cNvSpPr/>
              <p:nvPr/>
            </p:nvSpPr>
            <p:spPr>
              <a:xfrm>
                <a:off x="336916" y="2377356"/>
                <a:ext cx="6196823" cy="530007"/>
              </a:xfrm>
              <a:prstGeom prst="rect">
                <a:avLst/>
              </a:prstGeom>
            </p:spPr>
            <p:txBody>
              <a:bodyPr wrap="none">
                <a:spAutoFit/>
              </a:bodyPr>
              <a:lstStyle/>
              <a:p>
                <a:r>
                  <a:rPr lang="en-GB" sz="2400" dirty="0"/>
                  <a:t>The one sample t-test is based on the formula:</a:t>
                </a:r>
                <a:endParaRPr lang="en-US" sz="2400" dirty="0"/>
              </a:p>
            </p:txBody>
          </p:sp>
        </p:grpSp>
        <p:pic>
          <p:nvPicPr>
            <p:cNvPr id="33" name="Picture 32" descr="A close up of a clock&#10;&#10;Description automatically generated">
              <a:extLst>
                <a:ext uri="{FF2B5EF4-FFF2-40B4-BE49-F238E27FC236}">
                  <a16:creationId xmlns:a16="http://schemas.microsoft.com/office/drawing/2014/main" id="{9D8E4F71-4BE2-DD4D-80C5-92E5BAA7075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6436311" y="2087914"/>
              <a:ext cx="1618207" cy="996285"/>
            </a:xfrm>
            <a:prstGeom prst="rect">
              <a:avLst/>
            </a:prstGeom>
          </p:spPr>
        </p:pic>
      </p:grpSp>
      <p:sp>
        <p:nvSpPr>
          <p:cNvPr id="38" name="TextBox 37">
            <a:extLst>
              <a:ext uri="{FF2B5EF4-FFF2-40B4-BE49-F238E27FC236}">
                <a16:creationId xmlns:a16="http://schemas.microsoft.com/office/drawing/2014/main" id="{F7D748DC-D4BA-3448-8CC6-415B2788EE03}"/>
              </a:ext>
            </a:extLst>
          </p:cNvPr>
          <p:cNvSpPr txBox="1"/>
          <p:nvPr/>
        </p:nvSpPr>
        <p:spPr>
          <a:xfrm>
            <a:off x="585350" y="479183"/>
            <a:ext cx="8053551"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One Sample T-test</a:t>
            </a:r>
          </a:p>
        </p:txBody>
      </p:sp>
      <p:pic>
        <p:nvPicPr>
          <p:cNvPr id="22" name="Picture 21">
            <a:extLst>
              <a:ext uri="{FF2B5EF4-FFF2-40B4-BE49-F238E27FC236}">
                <a16:creationId xmlns:a16="http://schemas.microsoft.com/office/drawing/2014/main" id="{E5948CAA-4FA4-0F4E-BCDB-AC0DEF3D7870}"/>
              </a:ext>
            </a:extLst>
          </p:cNvPr>
          <p:cNvPicPr>
            <a:picLocks noChangeAspect="1"/>
          </p:cNvPicPr>
          <p:nvPr/>
        </p:nvPicPr>
        <p:blipFill>
          <a:blip r:embed="rId9"/>
          <a:stretch>
            <a:fillRect/>
          </a:stretch>
        </p:blipFill>
        <p:spPr>
          <a:xfrm>
            <a:off x="5965630" y="3493723"/>
            <a:ext cx="3717925" cy="3076283"/>
          </a:xfrm>
          <a:prstGeom prst="rect">
            <a:avLst/>
          </a:prstGeom>
        </p:spPr>
      </p:pic>
    </p:spTree>
    <p:extLst>
      <p:ext uri="{BB962C8B-B14F-4D97-AF65-F5344CB8AC3E}">
        <p14:creationId xmlns:p14="http://schemas.microsoft.com/office/powerpoint/2010/main" val="243184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grpSp>
        <p:nvGrpSpPr>
          <p:cNvPr id="4" name="Group 3">
            <a:extLst>
              <a:ext uri="{FF2B5EF4-FFF2-40B4-BE49-F238E27FC236}">
                <a16:creationId xmlns:a16="http://schemas.microsoft.com/office/drawing/2014/main" id="{E7648FB2-5494-5C44-86B6-F59991E85B40}"/>
              </a:ext>
            </a:extLst>
          </p:cNvPr>
          <p:cNvGrpSpPr/>
          <p:nvPr/>
        </p:nvGrpSpPr>
        <p:grpSpPr>
          <a:xfrm>
            <a:off x="336916" y="1925858"/>
            <a:ext cx="7717602" cy="1305190"/>
            <a:chOff x="336916" y="1925858"/>
            <a:chExt cx="7717602" cy="1305190"/>
          </a:xfrm>
        </p:grpSpPr>
        <p:grpSp>
          <p:nvGrpSpPr>
            <p:cNvPr id="5" name="Group 4">
              <a:extLst>
                <a:ext uri="{FF2B5EF4-FFF2-40B4-BE49-F238E27FC236}">
                  <a16:creationId xmlns:a16="http://schemas.microsoft.com/office/drawing/2014/main" id="{3FD85BF8-77EE-A945-87DB-8AE9828E0688}"/>
                </a:ext>
              </a:extLst>
            </p:cNvPr>
            <p:cNvGrpSpPr/>
            <p:nvPr/>
          </p:nvGrpSpPr>
          <p:grpSpPr>
            <a:xfrm>
              <a:off x="336916" y="1925858"/>
              <a:ext cx="6063884" cy="1305190"/>
              <a:chOff x="336916" y="1925858"/>
              <a:chExt cx="6281220" cy="1498402"/>
            </a:xfrm>
          </p:grpSpPr>
          <p:pic>
            <p:nvPicPr>
              <p:cNvPr id="9" name="Picture 8" descr="A close up of a clock&#10;&#10;Description automatically generated">
                <a:extLst>
                  <a:ext uri="{FF2B5EF4-FFF2-40B4-BE49-F238E27FC236}">
                    <a16:creationId xmlns:a16="http://schemas.microsoft.com/office/drawing/2014/main" id="{39A73FD4-86F5-2A4F-983D-2B713981294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250394" y="1925858"/>
                <a:ext cx="367742" cy="1498402"/>
              </a:xfrm>
              <a:prstGeom prst="rect">
                <a:avLst/>
              </a:prstGeom>
            </p:spPr>
          </p:pic>
          <p:sp>
            <p:nvSpPr>
              <p:cNvPr id="10" name="Rectangle 9">
                <a:extLst>
                  <a:ext uri="{FF2B5EF4-FFF2-40B4-BE49-F238E27FC236}">
                    <a16:creationId xmlns:a16="http://schemas.microsoft.com/office/drawing/2014/main" id="{4A7D2CBA-64FC-8041-9800-E1845E7A92AC}"/>
                  </a:ext>
                </a:extLst>
              </p:cNvPr>
              <p:cNvSpPr/>
              <p:nvPr/>
            </p:nvSpPr>
            <p:spPr>
              <a:xfrm>
                <a:off x="336916" y="2377356"/>
                <a:ext cx="6196823" cy="530007"/>
              </a:xfrm>
              <a:prstGeom prst="rect">
                <a:avLst/>
              </a:prstGeom>
            </p:spPr>
            <p:txBody>
              <a:bodyPr wrap="none">
                <a:spAutoFit/>
              </a:bodyPr>
              <a:lstStyle/>
              <a:p>
                <a:r>
                  <a:rPr lang="en-GB" sz="2400" dirty="0"/>
                  <a:t>The one sample t-test is based on the formula:</a:t>
                </a:r>
                <a:endParaRPr lang="en-US" sz="2400" dirty="0"/>
              </a:p>
            </p:txBody>
          </p:sp>
        </p:grpSp>
        <p:pic>
          <p:nvPicPr>
            <p:cNvPr id="6" name="Picture 5" descr="A close up of a clock&#10;&#10;Description automatically generated">
              <a:extLst>
                <a:ext uri="{FF2B5EF4-FFF2-40B4-BE49-F238E27FC236}">
                  <a16:creationId xmlns:a16="http://schemas.microsoft.com/office/drawing/2014/main" id="{89AF70B2-A5BA-BC4A-9A9B-99745BDB7909}"/>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36311" y="2087914"/>
              <a:ext cx="1618207" cy="996285"/>
            </a:xfrm>
            <a:prstGeom prst="rect">
              <a:avLst/>
            </a:prstGeom>
          </p:spPr>
        </p:pic>
      </p:grpSp>
      <p:grpSp>
        <p:nvGrpSpPr>
          <p:cNvPr id="13" name="Group 12">
            <a:extLst>
              <a:ext uri="{FF2B5EF4-FFF2-40B4-BE49-F238E27FC236}">
                <a16:creationId xmlns:a16="http://schemas.microsoft.com/office/drawing/2014/main" id="{A6F1DBE9-0C36-CF46-9BA6-99CCA3F7C3D1}"/>
              </a:ext>
            </a:extLst>
          </p:cNvPr>
          <p:cNvGrpSpPr/>
          <p:nvPr/>
        </p:nvGrpSpPr>
        <p:grpSpPr>
          <a:xfrm>
            <a:off x="5277927" y="3231048"/>
            <a:ext cx="3892198" cy="1305190"/>
            <a:chOff x="5277927" y="3231048"/>
            <a:chExt cx="3892198" cy="130519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686B7E2-4B91-CA41-A51E-544F745AC1A1}"/>
                    </a:ext>
                  </a:extLst>
                </p:cNvPr>
                <p:cNvSpPr txBox="1"/>
                <p:nvPr/>
              </p:nvSpPr>
              <p:spPr>
                <a:xfrm>
                  <a:off x="5632944" y="3604634"/>
                  <a:ext cx="3537181" cy="522066"/>
                </a:xfrm>
                <a:prstGeom prst="rect">
                  <a:avLst/>
                </a:prstGeom>
                <a:noFill/>
              </p:spPr>
              <p:txBody>
                <a:bodyPr wrap="square" lIns="0" tIns="0" rIns="0" bIns="0" rtlCol="0">
                  <a:spAutoFit/>
                </a:bodyPr>
                <a:lstStyle/>
                <a:p>
                  <a14:m>
                    <m:oMath xmlns:m="http://schemas.openxmlformats.org/officeDocument/2006/math">
                      <m:r>
                        <a:rPr lang="en-US" sz="2200" i="1" smtClean="0">
                          <a:latin typeface="Cambria Math" panose="02040503050406030204" pitchFamily="18" charset="0"/>
                        </a:rPr>
                        <m:t>=</m:t>
                      </m:r>
                      <m:f>
                        <m:fPr>
                          <m:ctrlPr>
                            <a:rPr lang="en-US" sz="2200" i="1" smtClean="0">
                              <a:latin typeface="Cambria Math" panose="02040503050406030204" pitchFamily="18" charset="0"/>
                            </a:rPr>
                          </m:ctrlPr>
                        </m:fPr>
                        <m:num>
                          <m:r>
                            <a:rPr lang="en-GB" sz="2200" b="0" i="1" smtClean="0">
                              <a:latin typeface="Cambria Math" panose="02040503050406030204" pitchFamily="18" charset="0"/>
                            </a:rPr>
                            <m:t>2.84−2.10</m:t>
                          </m:r>
                        </m:num>
                        <m:den>
                          <m:r>
                            <a:rPr lang="en-GB" sz="2200" b="0" i="1" smtClean="0">
                              <a:latin typeface="Cambria Math" panose="02040503050406030204" pitchFamily="18" charset="0"/>
                            </a:rPr>
                            <m:t>0.84/√12</m:t>
                          </m:r>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GB" sz="2200" b="0" i="1" smtClean="0">
                              <a:latin typeface="Cambria Math" panose="02040503050406030204" pitchFamily="18" charset="0"/>
                            </a:rPr>
                            <m:t>0.74</m:t>
                          </m:r>
                        </m:num>
                        <m:den>
                          <m:r>
                            <a:rPr lang="en-GB" sz="2200" i="1">
                              <a:latin typeface="Cambria Math" panose="02040503050406030204" pitchFamily="18" charset="0"/>
                            </a:rPr>
                            <m:t>0.</m:t>
                          </m:r>
                          <m:r>
                            <a:rPr lang="en-GB" sz="2200" b="0" i="1" smtClean="0">
                              <a:latin typeface="Cambria Math" panose="02040503050406030204" pitchFamily="18" charset="0"/>
                            </a:rPr>
                            <m:t>2</m:t>
                          </m:r>
                          <m:r>
                            <a:rPr lang="en-GB" sz="2200" i="1">
                              <a:latin typeface="Cambria Math" panose="02040503050406030204" pitchFamily="18" charset="0"/>
                            </a:rPr>
                            <m:t>4</m:t>
                          </m:r>
                        </m:den>
                      </m:f>
                      <m:r>
                        <a:rPr lang="en-GB" sz="2200" b="0" i="1" smtClean="0">
                          <a:latin typeface="Cambria Math" panose="02040503050406030204" pitchFamily="18" charset="0"/>
                        </a:rPr>
                        <m:t>=3.07</m:t>
                      </m:r>
                    </m:oMath>
                  </a14:m>
                  <a:r>
                    <a:rPr lang="en-US" sz="2200" dirty="0"/>
                    <a:t> </a:t>
                  </a:r>
                </a:p>
              </p:txBody>
            </p:sp>
          </mc:Choice>
          <mc:Fallback xmlns="">
            <p:sp>
              <p:nvSpPr>
                <p:cNvPr id="2" name="TextBox 1">
                  <a:extLst>
                    <a:ext uri="{FF2B5EF4-FFF2-40B4-BE49-F238E27FC236}">
                      <a16:creationId xmlns:a16="http://schemas.microsoft.com/office/drawing/2014/main" id="{8686B7E2-4B91-CA41-A51E-544F745AC1A1}"/>
                    </a:ext>
                  </a:extLst>
                </p:cNvPr>
                <p:cNvSpPr txBox="1">
                  <a:spLocks noRot="1" noChangeAspect="1" noMove="1" noResize="1" noEditPoints="1" noAdjustHandles="1" noChangeArrowheads="1" noChangeShapeType="1" noTextEdit="1"/>
                </p:cNvSpPr>
                <p:nvPr/>
              </p:nvSpPr>
              <p:spPr>
                <a:xfrm>
                  <a:off x="5632944" y="3604634"/>
                  <a:ext cx="3537181" cy="522066"/>
                </a:xfrm>
                <a:prstGeom prst="rect">
                  <a:avLst/>
                </a:prstGeom>
                <a:blipFill>
                  <a:blip r:embed="rId5"/>
                  <a:stretch>
                    <a:fillRect l="-2158" t="-2381" b="-14286"/>
                  </a:stretch>
                </a:blipFill>
              </p:spPr>
              <p:txBody>
                <a:bodyPr/>
                <a:lstStyle/>
                <a:p>
                  <a:r>
                    <a:rPr lang="en-US">
                      <a:noFill/>
                    </a:rPr>
                    <a:t> </a:t>
                  </a:r>
                </a:p>
              </p:txBody>
            </p:sp>
          </mc:Fallback>
        </mc:AlternateContent>
        <p:pic>
          <p:nvPicPr>
            <p:cNvPr id="11" name="Picture 10" descr="A close up of a clock&#10;&#10;Description automatically generated">
              <a:extLst>
                <a:ext uri="{FF2B5EF4-FFF2-40B4-BE49-F238E27FC236}">
                  <a16:creationId xmlns:a16="http://schemas.microsoft.com/office/drawing/2014/main" id="{D5755832-21F6-7E49-8BD3-202CE7EFB1D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77927" y="3231048"/>
              <a:ext cx="355018" cy="1305190"/>
            </a:xfrm>
            <a:prstGeom prst="rect">
              <a:avLst/>
            </a:prstGeom>
          </p:spPr>
        </p:pic>
      </p:grpSp>
      <p:graphicFrame>
        <p:nvGraphicFramePr>
          <p:cNvPr id="12" name="Table 11">
            <a:extLst>
              <a:ext uri="{FF2B5EF4-FFF2-40B4-BE49-F238E27FC236}">
                <a16:creationId xmlns:a16="http://schemas.microsoft.com/office/drawing/2014/main" id="{C472BE11-741C-1945-8B04-954C34EC8654}"/>
              </a:ext>
            </a:extLst>
          </p:cNvPr>
          <p:cNvGraphicFramePr>
            <a:graphicFrameLocks noGrp="1"/>
          </p:cNvGraphicFramePr>
          <p:nvPr>
            <p:extLst>
              <p:ext uri="{D42A27DB-BD31-4B8C-83A1-F6EECF244321}">
                <p14:modId xmlns:p14="http://schemas.microsoft.com/office/powerpoint/2010/main" val="256381771"/>
              </p:ext>
            </p:extLst>
          </p:nvPr>
        </p:nvGraphicFramePr>
        <p:xfrm>
          <a:off x="10333383" y="100013"/>
          <a:ext cx="1776282" cy="2641600"/>
        </p:xfrm>
        <a:graphic>
          <a:graphicData uri="http://schemas.openxmlformats.org/drawingml/2006/table">
            <a:tbl>
              <a:tblPr>
                <a:tableStyleId>{5C22544A-7EE6-4342-B048-85BDC9FD1C3A}</a:tableStyleId>
              </a:tblPr>
              <a:tblGrid>
                <a:gridCol w="229004">
                  <a:extLst>
                    <a:ext uri="{9D8B030D-6E8A-4147-A177-3AD203B41FA5}">
                      <a16:colId xmlns:a16="http://schemas.microsoft.com/office/drawing/2014/main" val="412081682"/>
                    </a:ext>
                  </a:extLst>
                </a:gridCol>
                <a:gridCol w="802418">
                  <a:extLst>
                    <a:ext uri="{9D8B030D-6E8A-4147-A177-3AD203B41FA5}">
                      <a16:colId xmlns:a16="http://schemas.microsoft.com/office/drawing/2014/main" val="815351999"/>
                    </a:ext>
                  </a:extLst>
                </a:gridCol>
                <a:gridCol w="744860">
                  <a:extLst>
                    <a:ext uri="{9D8B030D-6E8A-4147-A177-3AD203B41FA5}">
                      <a16:colId xmlns:a16="http://schemas.microsoft.com/office/drawing/2014/main" val="146537407"/>
                    </a:ext>
                  </a:extLst>
                </a:gridCol>
              </a:tblGrid>
              <a:tr h="203200">
                <a:tc>
                  <a:txBody>
                    <a:bodyPr/>
                    <a:lstStyle/>
                    <a:p>
                      <a:pPr algn="l" fontAlgn="ctr"/>
                      <a:r>
                        <a:rPr lang="en-GB" sz="1200" b="1" u="none" strike="noStrike" dirty="0">
                          <a:effectLst/>
                        </a:rPr>
                        <a:t> </a:t>
                      </a:r>
                      <a:endParaRPr lang="en-GB"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ctr"/>
                      <a:r>
                        <a:rPr lang="en-GB" sz="1200" b="1" u="none" strike="noStrike" dirty="0">
                          <a:effectLst/>
                        </a:rPr>
                        <a:t>Month</a:t>
                      </a:r>
                      <a:endParaRPr lang="en-GB" sz="1200" b="1" i="0" u="none" strike="noStrike" dirty="0">
                        <a:solidFill>
                          <a:srgbClr val="000000"/>
                        </a:solidFill>
                        <a:effectLst/>
                        <a:latin typeface="Calibri" panose="020F0502020204030204" pitchFamily="34" charset="0"/>
                      </a:endParaRPr>
                    </a:p>
                  </a:txBody>
                  <a:tcPr marL="9525" marR="9525" marT="9525" marB="0" anchor="ctr">
                    <a:lnT w="12700" cap="flat" cmpd="sng" algn="ctr">
                      <a:solidFill>
                        <a:schemeClr val="tx1"/>
                      </a:solidFill>
                      <a:prstDash val="solid"/>
                      <a:round/>
                      <a:headEnd type="none" w="med" len="med"/>
                      <a:tailEnd type="none" w="med" len="med"/>
                    </a:lnT>
                  </a:tcPr>
                </a:tc>
                <a:tc>
                  <a:txBody>
                    <a:bodyPr/>
                    <a:lstStyle/>
                    <a:p>
                      <a:pPr algn="r" fontAlgn="ctr"/>
                      <a:r>
                        <a:rPr lang="en-GB" sz="1200" b="1" u="none" strike="noStrike" dirty="0">
                          <a:effectLst/>
                        </a:rPr>
                        <a:t>Failure %</a:t>
                      </a:r>
                      <a:endParaRPr lang="en-GB" sz="12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0761597"/>
                  </a:ext>
                </a:extLst>
              </a:tr>
              <a:tr h="203200">
                <a:tc>
                  <a:txBody>
                    <a:bodyPr/>
                    <a:lstStyle/>
                    <a:p>
                      <a:pPr algn="l" fontAlgn="ctr"/>
                      <a:r>
                        <a:rPr lang="en-GB" sz="1200" b="1" u="none" strike="noStrike">
                          <a:effectLst/>
                        </a:rPr>
                        <a:t>1</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January</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2.90</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0284551"/>
                  </a:ext>
                </a:extLst>
              </a:tr>
              <a:tr h="203200">
                <a:tc>
                  <a:txBody>
                    <a:bodyPr/>
                    <a:lstStyle/>
                    <a:p>
                      <a:pPr algn="l" fontAlgn="ctr"/>
                      <a:r>
                        <a:rPr lang="en-GB" sz="1200" b="1" u="none" strike="noStrike">
                          <a:effectLst/>
                        </a:rPr>
                        <a:t>2</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February</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2.99</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17636889"/>
                  </a:ext>
                </a:extLst>
              </a:tr>
              <a:tr h="203200">
                <a:tc>
                  <a:txBody>
                    <a:bodyPr/>
                    <a:lstStyle/>
                    <a:p>
                      <a:pPr algn="l" fontAlgn="ctr"/>
                      <a:r>
                        <a:rPr lang="en-GB" sz="1200" b="1" u="none" strike="noStrike">
                          <a:effectLst/>
                        </a:rPr>
                        <a:t>3</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March</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2.48</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807234"/>
                  </a:ext>
                </a:extLst>
              </a:tr>
              <a:tr h="203200">
                <a:tc>
                  <a:txBody>
                    <a:bodyPr/>
                    <a:lstStyle/>
                    <a:p>
                      <a:pPr algn="l" fontAlgn="ctr"/>
                      <a:r>
                        <a:rPr lang="en-GB" sz="1200" b="1" u="none" strike="noStrike">
                          <a:effectLst/>
                        </a:rPr>
                        <a:t>4</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dirty="0">
                          <a:effectLst/>
                        </a:rPr>
                        <a:t>April</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1.48</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7146711"/>
                  </a:ext>
                </a:extLst>
              </a:tr>
              <a:tr h="203200">
                <a:tc>
                  <a:txBody>
                    <a:bodyPr/>
                    <a:lstStyle/>
                    <a:p>
                      <a:pPr algn="l" fontAlgn="ctr"/>
                      <a:r>
                        <a:rPr lang="en-GB" sz="1200" b="1" u="none" strike="noStrike">
                          <a:effectLst/>
                        </a:rPr>
                        <a:t>5</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dirty="0">
                          <a:effectLst/>
                        </a:rPr>
                        <a:t>May</a:t>
                      </a:r>
                      <a:endParaRPr lang="en-GB" sz="12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2.71</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32074684"/>
                  </a:ext>
                </a:extLst>
              </a:tr>
              <a:tr h="203200">
                <a:tc>
                  <a:txBody>
                    <a:bodyPr/>
                    <a:lstStyle/>
                    <a:p>
                      <a:pPr algn="l" fontAlgn="ctr"/>
                      <a:r>
                        <a:rPr lang="en-GB" sz="1200" b="1" u="none" strike="noStrike">
                          <a:effectLst/>
                        </a:rPr>
                        <a:t>6</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June</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4.17</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20308173"/>
                  </a:ext>
                </a:extLst>
              </a:tr>
              <a:tr h="203200">
                <a:tc>
                  <a:txBody>
                    <a:bodyPr/>
                    <a:lstStyle/>
                    <a:p>
                      <a:pPr algn="l" fontAlgn="ctr"/>
                      <a:r>
                        <a:rPr lang="en-GB" sz="1200" b="1" u="none" strike="noStrike">
                          <a:effectLst/>
                        </a:rPr>
                        <a:t>7</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July</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3.74</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7838786"/>
                  </a:ext>
                </a:extLst>
              </a:tr>
              <a:tr h="203200">
                <a:tc>
                  <a:txBody>
                    <a:bodyPr/>
                    <a:lstStyle/>
                    <a:p>
                      <a:pPr algn="l" fontAlgn="ctr"/>
                      <a:r>
                        <a:rPr lang="en-GB" sz="1200" b="1" u="none" strike="noStrike">
                          <a:effectLst/>
                        </a:rPr>
                        <a:t>8</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August</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3.04</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8436461"/>
                  </a:ext>
                </a:extLst>
              </a:tr>
              <a:tr h="203200">
                <a:tc>
                  <a:txBody>
                    <a:bodyPr/>
                    <a:lstStyle/>
                    <a:p>
                      <a:pPr algn="l" fontAlgn="ctr"/>
                      <a:r>
                        <a:rPr lang="en-GB" sz="1200" b="1" u="none" strike="noStrike">
                          <a:effectLst/>
                        </a:rPr>
                        <a:t>9</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September</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1.23</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8067687"/>
                  </a:ext>
                </a:extLst>
              </a:tr>
              <a:tr h="203200">
                <a:tc>
                  <a:txBody>
                    <a:bodyPr/>
                    <a:lstStyle/>
                    <a:p>
                      <a:pPr algn="l" fontAlgn="ctr"/>
                      <a:r>
                        <a:rPr lang="en-GB" sz="1200" b="1" u="none" strike="noStrike">
                          <a:effectLst/>
                        </a:rPr>
                        <a:t>10</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October</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2.72</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9271257"/>
                  </a:ext>
                </a:extLst>
              </a:tr>
              <a:tr h="203200">
                <a:tc>
                  <a:txBody>
                    <a:bodyPr/>
                    <a:lstStyle/>
                    <a:p>
                      <a:pPr algn="l" fontAlgn="ctr"/>
                      <a:r>
                        <a:rPr lang="en-GB" sz="1200" b="1" u="none" strike="noStrike">
                          <a:effectLst/>
                        </a:rPr>
                        <a:t>11</a:t>
                      </a:r>
                      <a:endParaRPr lang="en-GB"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tcPr>
                </a:tc>
                <a:tc>
                  <a:txBody>
                    <a:bodyPr/>
                    <a:lstStyle/>
                    <a:p>
                      <a:pPr algn="l" fontAlgn="ctr"/>
                      <a:r>
                        <a:rPr lang="en-GB" sz="1200" b="1" u="none" strike="noStrike">
                          <a:effectLst/>
                        </a:rPr>
                        <a:t>November</a:t>
                      </a:r>
                      <a:endParaRPr lang="en-GB" sz="1200" b="1"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GB" sz="1200" b="1" u="none" strike="noStrike">
                          <a:effectLst/>
                        </a:rPr>
                        <a:t>3.23</a:t>
                      </a:r>
                      <a:endParaRPr lang="en-GB" sz="1200" b="1" i="0" u="none" strike="noStrike">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2505649"/>
                  </a:ext>
                </a:extLst>
              </a:tr>
              <a:tr h="203200">
                <a:tc>
                  <a:txBody>
                    <a:bodyPr/>
                    <a:lstStyle/>
                    <a:p>
                      <a:pPr algn="l" fontAlgn="ctr"/>
                      <a:r>
                        <a:rPr lang="en-GB" sz="1200" b="1" u="none" strike="noStrike" dirty="0">
                          <a:effectLst/>
                        </a:rPr>
                        <a:t>12</a:t>
                      </a:r>
                      <a:endParaRPr lang="en-GB" sz="12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ctr"/>
                      <a:r>
                        <a:rPr lang="en-GB" sz="1200" b="1" u="none" strike="noStrike">
                          <a:effectLst/>
                        </a:rPr>
                        <a:t>December</a:t>
                      </a:r>
                      <a:endParaRPr lang="en-GB" sz="1200" b="1" i="0" u="none" strike="noStrike">
                        <a:solidFill>
                          <a:srgbClr val="000000"/>
                        </a:solidFill>
                        <a:effectLst/>
                        <a:latin typeface="Calibri" panose="020F0502020204030204" pitchFamily="34" charset="0"/>
                      </a:endParaRPr>
                    </a:p>
                  </a:txBody>
                  <a:tcPr marL="9525" marR="9525" marT="9525" marB="0" anchor="ctr">
                    <a:lnB w="12700" cap="flat" cmpd="sng" algn="ctr">
                      <a:solidFill>
                        <a:schemeClr val="tx1"/>
                      </a:solidFill>
                      <a:prstDash val="solid"/>
                      <a:round/>
                      <a:headEnd type="none" w="med" len="med"/>
                      <a:tailEnd type="none" w="med" len="med"/>
                    </a:lnB>
                  </a:tcPr>
                </a:tc>
                <a:tc>
                  <a:txBody>
                    <a:bodyPr/>
                    <a:lstStyle/>
                    <a:p>
                      <a:pPr algn="r" fontAlgn="ctr"/>
                      <a:r>
                        <a:rPr lang="en-GB" sz="1200" b="1" u="none" strike="noStrike" dirty="0">
                          <a:effectLst/>
                        </a:rPr>
                        <a:t>3.40</a:t>
                      </a:r>
                      <a:endParaRPr lang="en-GB" sz="1200" b="1" i="0" u="none" strike="noStrike" dirty="0">
                        <a:solidFill>
                          <a:srgbClr val="000000"/>
                        </a:solidFill>
                        <a:effectLst/>
                        <a:latin typeface="Calibri" panose="020F0502020204030204" pitchFamily="34" charset="0"/>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5701285"/>
                  </a:ext>
                </a:extLst>
              </a:tr>
            </a:tbl>
          </a:graphicData>
        </a:graphic>
      </p:graphicFrame>
      <p:sp>
        <p:nvSpPr>
          <p:cNvPr id="3" name="TextBox 2">
            <a:extLst>
              <a:ext uri="{FF2B5EF4-FFF2-40B4-BE49-F238E27FC236}">
                <a16:creationId xmlns:a16="http://schemas.microsoft.com/office/drawing/2014/main" id="{5831FC85-01E7-4F40-851C-C71820713B06}"/>
              </a:ext>
            </a:extLst>
          </p:cNvPr>
          <p:cNvSpPr txBox="1"/>
          <p:nvPr/>
        </p:nvSpPr>
        <p:spPr>
          <a:xfrm>
            <a:off x="4459266" y="4313100"/>
            <a:ext cx="4580293" cy="446276"/>
          </a:xfrm>
          <a:prstGeom prst="rect">
            <a:avLst/>
          </a:prstGeom>
          <a:noFill/>
        </p:spPr>
        <p:txBody>
          <a:bodyPr wrap="none" rtlCol="0">
            <a:spAutoFit/>
          </a:bodyPr>
          <a:lstStyle/>
          <a:p>
            <a:r>
              <a:rPr lang="en-US" sz="2300" dirty="0">
                <a:latin typeface="Times New Roman" panose="02020603050405020304" pitchFamily="18" charset="0"/>
                <a:cs typeface="Times New Roman" panose="02020603050405020304" pitchFamily="18" charset="0"/>
              </a:rPr>
              <a:t>Degrees of freedom = n-1 = 12-1 =11</a:t>
            </a:r>
          </a:p>
        </p:txBody>
      </p:sp>
      <p:grpSp>
        <p:nvGrpSpPr>
          <p:cNvPr id="21" name="Group 20">
            <a:extLst>
              <a:ext uri="{FF2B5EF4-FFF2-40B4-BE49-F238E27FC236}">
                <a16:creationId xmlns:a16="http://schemas.microsoft.com/office/drawing/2014/main" id="{A5B25A6B-3911-3640-80A6-4B2FD2997875}"/>
              </a:ext>
            </a:extLst>
          </p:cNvPr>
          <p:cNvGrpSpPr/>
          <p:nvPr/>
        </p:nvGrpSpPr>
        <p:grpSpPr>
          <a:xfrm>
            <a:off x="192564" y="761858"/>
            <a:ext cx="8533402" cy="6128795"/>
            <a:chOff x="389628" y="10024"/>
            <a:chExt cx="8776025" cy="6655416"/>
          </a:xfrm>
        </p:grpSpPr>
        <p:pic>
          <p:nvPicPr>
            <p:cNvPr id="17" name="Picture 16" descr="A screenshot of a cell phone&#10;&#10;Description automatically generated">
              <a:extLst>
                <a:ext uri="{FF2B5EF4-FFF2-40B4-BE49-F238E27FC236}">
                  <a16:creationId xmlns:a16="http://schemas.microsoft.com/office/drawing/2014/main" id="{DF17FE43-DA6A-C740-A31B-AC1D1AB112FC}"/>
                </a:ext>
              </a:extLst>
            </p:cNvPr>
            <p:cNvPicPr>
              <a:picLocks noChangeAspect="1"/>
            </p:cNvPicPr>
            <p:nvPr/>
          </p:nvPicPr>
          <p:blipFill>
            <a:blip r:embed="rId6"/>
            <a:stretch>
              <a:fillRect/>
            </a:stretch>
          </p:blipFill>
          <p:spPr>
            <a:xfrm>
              <a:off x="389628" y="10024"/>
              <a:ext cx="8776025" cy="6655416"/>
            </a:xfrm>
            <a:prstGeom prst="rect">
              <a:avLst/>
            </a:prstGeom>
          </p:spPr>
        </p:pic>
        <p:cxnSp>
          <p:nvCxnSpPr>
            <p:cNvPr id="20" name="Straight Connector 19">
              <a:extLst>
                <a:ext uri="{FF2B5EF4-FFF2-40B4-BE49-F238E27FC236}">
                  <a16:creationId xmlns:a16="http://schemas.microsoft.com/office/drawing/2014/main" id="{6AC5EF5E-2254-F749-83ED-7EA2EF17A895}"/>
                </a:ext>
              </a:extLst>
            </p:cNvPr>
            <p:cNvCxnSpPr/>
            <p:nvPr/>
          </p:nvCxnSpPr>
          <p:spPr>
            <a:xfrm>
              <a:off x="1737360" y="2741613"/>
              <a:ext cx="5969726" cy="0"/>
            </a:xfrm>
            <a:prstGeom prst="line">
              <a:avLst/>
            </a:prstGeom>
            <a:ln w="38100"/>
          </p:spPr>
          <p:style>
            <a:lnRef idx="2">
              <a:schemeClr val="accent4"/>
            </a:lnRef>
            <a:fillRef idx="0">
              <a:schemeClr val="accent4"/>
            </a:fillRef>
            <a:effectRef idx="1">
              <a:schemeClr val="accent4"/>
            </a:effectRef>
            <a:fontRef idx="minor">
              <a:schemeClr val="tx1"/>
            </a:fontRef>
          </p:style>
        </p:cxnSp>
      </p:grpSp>
      <p:sp>
        <p:nvSpPr>
          <p:cNvPr id="22" name="TextBox 21">
            <a:extLst>
              <a:ext uri="{FF2B5EF4-FFF2-40B4-BE49-F238E27FC236}">
                <a16:creationId xmlns:a16="http://schemas.microsoft.com/office/drawing/2014/main" id="{14740A83-11BC-2249-BF3E-47A3DF2CF448}"/>
              </a:ext>
            </a:extLst>
          </p:cNvPr>
          <p:cNvSpPr txBox="1"/>
          <p:nvPr/>
        </p:nvSpPr>
        <p:spPr>
          <a:xfrm>
            <a:off x="1022052" y="5028605"/>
            <a:ext cx="8511749" cy="1862048"/>
          </a:xfrm>
          <a:prstGeom prst="rect">
            <a:avLst/>
          </a:prstGeom>
          <a:noFill/>
        </p:spPr>
        <p:txBody>
          <a:bodyPr wrap="square" rtlCol="0">
            <a:spAutoFit/>
          </a:bodyPr>
          <a:lstStyle/>
          <a:p>
            <a:r>
              <a:rPr lang="en-US" sz="2300" b="1" dirty="0">
                <a:solidFill>
                  <a:srgbClr val="002060"/>
                </a:solidFill>
                <a:latin typeface="Times New Roman" panose="02020603050405020304" pitchFamily="18" charset="0"/>
                <a:cs typeface="Times New Roman" panose="02020603050405020304" pitchFamily="18" charset="0"/>
              </a:rPr>
              <a:t>P-value 0.01 &lt; 0.05, therefore reject the null hypothesis. </a:t>
            </a:r>
          </a:p>
          <a:p>
            <a:endParaRPr lang="en-US" sz="2300" b="1" dirty="0">
              <a:solidFill>
                <a:srgbClr val="002060"/>
              </a:solidFill>
              <a:latin typeface="Times New Roman" panose="02020603050405020304" pitchFamily="18" charset="0"/>
              <a:cs typeface="Times New Roman" panose="02020603050405020304" pitchFamily="18" charset="0"/>
            </a:endParaRPr>
          </a:p>
          <a:p>
            <a:r>
              <a:rPr lang="en-GB" sz="2300" b="1" dirty="0">
                <a:solidFill>
                  <a:srgbClr val="002060"/>
                </a:solidFill>
                <a:latin typeface="Times New Roman" panose="02020603050405020304" pitchFamily="18" charset="0"/>
                <a:cs typeface="Times New Roman" panose="02020603050405020304" pitchFamily="18" charset="0"/>
              </a:rPr>
              <a:t>Therefore, there is evidence to suggest that the failure</a:t>
            </a:r>
          </a:p>
          <a:p>
            <a:endParaRPr lang="en-GB" sz="2300" b="1" dirty="0">
              <a:solidFill>
                <a:srgbClr val="002060"/>
              </a:solidFill>
              <a:latin typeface="Times New Roman" panose="02020603050405020304" pitchFamily="18" charset="0"/>
              <a:cs typeface="Times New Roman" panose="02020603050405020304" pitchFamily="18" charset="0"/>
            </a:endParaRPr>
          </a:p>
          <a:p>
            <a:r>
              <a:rPr lang="en-GB" sz="2300" b="1" dirty="0">
                <a:solidFill>
                  <a:srgbClr val="002060"/>
                </a:solidFill>
                <a:latin typeface="Times New Roman" panose="02020603050405020304" pitchFamily="18" charset="0"/>
                <a:cs typeface="Times New Roman" panose="02020603050405020304" pitchFamily="18" charset="0"/>
              </a:rPr>
              <a:t> rate of the microarrays from this supplier is not 2.1%.</a:t>
            </a:r>
            <a:endParaRPr lang="en-US" sz="2300" b="1" dirty="0">
              <a:solidFill>
                <a:srgbClr val="002060"/>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43978527-3FBE-5946-A289-4BB0D5DB3CE5}"/>
              </a:ext>
            </a:extLst>
          </p:cNvPr>
          <p:cNvPicPr>
            <a:picLocks noChangeAspect="1"/>
          </p:cNvPicPr>
          <p:nvPr/>
        </p:nvPicPr>
        <p:blipFill>
          <a:blip r:embed="rId7"/>
          <a:stretch>
            <a:fillRect/>
          </a:stretch>
        </p:blipFill>
        <p:spPr>
          <a:xfrm>
            <a:off x="8715412" y="3810173"/>
            <a:ext cx="3478063" cy="1427300"/>
          </a:xfrm>
          <a:prstGeom prst="rect">
            <a:avLst/>
          </a:prstGeom>
        </p:spPr>
      </p:pic>
      <p:sp>
        <p:nvSpPr>
          <p:cNvPr id="29" name="TextBox 28">
            <a:extLst>
              <a:ext uri="{FF2B5EF4-FFF2-40B4-BE49-F238E27FC236}">
                <a16:creationId xmlns:a16="http://schemas.microsoft.com/office/drawing/2014/main" id="{D71E5C8F-DCDC-8246-AB90-6524A6C6DB94}"/>
              </a:ext>
            </a:extLst>
          </p:cNvPr>
          <p:cNvSpPr txBox="1"/>
          <p:nvPr/>
        </p:nvSpPr>
        <p:spPr>
          <a:xfrm>
            <a:off x="585351" y="258749"/>
            <a:ext cx="8053551"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One Sample T-test</a:t>
            </a:r>
          </a:p>
        </p:txBody>
      </p:sp>
    </p:spTree>
    <p:extLst>
      <p:ext uri="{BB962C8B-B14F-4D97-AF65-F5344CB8AC3E}">
        <p14:creationId xmlns:p14="http://schemas.microsoft.com/office/powerpoint/2010/main" val="317273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115DABF-037A-C34F-BD46-D94FCDA0BC5C}"/>
              </a:ext>
            </a:extLst>
          </p:cNvPr>
          <p:cNvSpPr txBox="1"/>
          <p:nvPr/>
        </p:nvSpPr>
        <p:spPr>
          <a:xfrm>
            <a:off x="585350" y="479183"/>
            <a:ext cx="8093369"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Two Sample T-test</a:t>
            </a:r>
          </a:p>
        </p:txBody>
      </p:sp>
      <p:sp>
        <p:nvSpPr>
          <p:cNvPr id="2" name="Rectangle 1">
            <a:extLst>
              <a:ext uri="{FF2B5EF4-FFF2-40B4-BE49-F238E27FC236}">
                <a16:creationId xmlns:a16="http://schemas.microsoft.com/office/drawing/2014/main" id="{06276583-FF79-314E-A114-3496564C1301}"/>
              </a:ext>
            </a:extLst>
          </p:cNvPr>
          <p:cNvSpPr/>
          <p:nvPr/>
        </p:nvSpPr>
        <p:spPr>
          <a:xfrm>
            <a:off x="585350" y="1487348"/>
            <a:ext cx="10660166" cy="646331"/>
          </a:xfrm>
          <a:prstGeom prst="rect">
            <a:avLst/>
          </a:prstGeom>
        </p:spPr>
        <p:txBody>
          <a:bodyPr wrap="square">
            <a:spAutoFit/>
          </a:bodyPr>
          <a:lstStyle/>
          <a:p>
            <a:r>
              <a:rPr lang="en-GB" dirty="0"/>
              <a:t>Q2. A researcher is interested in the effect of breed on weight in 4 week old male mice. 40 male mice were used, 20 of breed A and 20 of breed B.</a:t>
            </a:r>
            <a:endParaRPr lang="en-US" dirty="0"/>
          </a:p>
        </p:txBody>
      </p:sp>
      <p:graphicFrame>
        <p:nvGraphicFramePr>
          <p:cNvPr id="3" name="Table 2">
            <a:extLst>
              <a:ext uri="{FF2B5EF4-FFF2-40B4-BE49-F238E27FC236}">
                <a16:creationId xmlns:a16="http://schemas.microsoft.com/office/drawing/2014/main" id="{B5CA0611-7DB7-754B-84B9-4011A87B90C5}"/>
              </a:ext>
            </a:extLst>
          </p:cNvPr>
          <p:cNvGraphicFramePr>
            <a:graphicFrameLocks noGrp="1"/>
          </p:cNvGraphicFramePr>
          <p:nvPr>
            <p:extLst>
              <p:ext uri="{D42A27DB-BD31-4B8C-83A1-F6EECF244321}">
                <p14:modId xmlns:p14="http://schemas.microsoft.com/office/powerpoint/2010/main" val="1316759564"/>
              </p:ext>
            </p:extLst>
          </p:nvPr>
        </p:nvGraphicFramePr>
        <p:xfrm>
          <a:off x="504534" y="2454442"/>
          <a:ext cx="3330320" cy="4256405"/>
        </p:xfrm>
        <a:graphic>
          <a:graphicData uri="http://schemas.openxmlformats.org/drawingml/2006/table">
            <a:tbl>
              <a:tblPr>
                <a:tableStyleId>{69C7853C-536D-4A76-A0AE-DD22124D55A5}</a:tableStyleId>
              </a:tblPr>
              <a:tblGrid>
                <a:gridCol w="825500">
                  <a:extLst>
                    <a:ext uri="{9D8B030D-6E8A-4147-A177-3AD203B41FA5}">
                      <a16:colId xmlns:a16="http://schemas.microsoft.com/office/drawing/2014/main" val="2604289065"/>
                    </a:ext>
                  </a:extLst>
                </a:gridCol>
                <a:gridCol w="426910">
                  <a:extLst>
                    <a:ext uri="{9D8B030D-6E8A-4147-A177-3AD203B41FA5}">
                      <a16:colId xmlns:a16="http://schemas.microsoft.com/office/drawing/2014/main" val="708241674"/>
                    </a:ext>
                  </a:extLst>
                </a:gridCol>
                <a:gridCol w="825500">
                  <a:extLst>
                    <a:ext uri="{9D8B030D-6E8A-4147-A177-3AD203B41FA5}">
                      <a16:colId xmlns:a16="http://schemas.microsoft.com/office/drawing/2014/main" val="377537096"/>
                    </a:ext>
                  </a:extLst>
                </a:gridCol>
                <a:gridCol w="426910">
                  <a:extLst>
                    <a:ext uri="{9D8B030D-6E8A-4147-A177-3AD203B41FA5}">
                      <a16:colId xmlns:a16="http://schemas.microsoft.com/office/drawing/2014/main" val="1725382880"/>
                    </a:ext>
                  </a:extLst>
                </a:gridCol>
                <a:gridCol w="825500">
                  <a:extLst>
                    <a:ext uri="{9D8B030D-6E8A-4147-A177-3AD203B41FA5}">
                      <a16:colId xmlns:a16="http://schemas.microsoft.com/office/drawing/2014/main" val="2562123626"/>
                    </a:ext>
                  </a:extLst>
                </a:gridCol>
              </a:tblGrid>
              <a:tr h="160654">
                <a:tc>
                  <a:txBody>
                    <a:bodyPr/>
                    <a:lstStyle/>
                    <a:p>
                      <a:pPr algn="l" fontAlgn="b"/>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Breed</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Weight</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Breed</a:t>
                      </a:r>
                      <a:endParaRPr lang="en-GB"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b="1" u="none" strike="noStrike" dirty="0">
                          <a:effectLst/>
                        </a:rPr>
                        <a:t>Weight</a:t>
                      </a:r>
                      <a:endParaRPr lang="en-GB"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0045949"/>
                  </a:ext>
                </a:extLst>
              </a:tr>
              <a:tr h="203200">
                <a:tc>
                  <a:txBody>
                    <a:bodyPr/>
                    <a:lstStyle/>
                    <a:p>
                      <a:pPr algn="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20.77</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15.51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282741"/>
                  </a:ext>
                </a:extLst>
              </a:tr>
              <a:tr h="203200">
                <a:tc>
                  <a:txBody>
                    <a:bodyPr/>
                    <a:lstStyle/>
                    <a:p>
                      <a:pPr algn="r" fontAlgn="b"/>
                      <a:r>
                        <a:rPr lang="en-GB" sz="1200" u="none" strike="noStrike">
                          <a:effectLst/>
                        </a:rPr>
                        <a:t>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9.08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12.93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4387053"/>
                  </a:ext>
                </a:extLst>
              </a:tr>
              <a:tr h="203200">
                <a:tc>
                  <a:txBody>
                    <a:bodyPr/>
                    <a:lstStyle/>
                    <a:p>
                      <a:pPr algn="r" fontAlgn="b"/>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1092003"/>
                  </a:ext>
                </a:extLst>
              </a:tr>
              <a:tr h="203200">
                <a:tc>
                  <a:txBody>
                    <a:bodyPr/>
                    <a:lstStyle/>
                    <a:p>
                      <a:pPr algn="r" fontAlgn="b"/>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8.13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16.07</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57477468"/>
                  </a:ext>
                </a:extLst>
              </a:tr>
              <a:tr h="203200">
                <a:tc>
                  <a:txBody>
                    <a:bodyPr/>
                    <a:lstStyle/>
                    <a:p>
                      <a:pPr algn="r" fontAlgn="b"/>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16.54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15.51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46933806"/>
                  </a:ext>
                </a:extLst>
              </a:tr>
              <a:tr h="203200">
                <a:tc>
                  <a:txBody>
                    <a:bodyPr/>
                    <a:lstStyle/>
                    <a:p>
                      <a:pPr algn="r" fontAlgn="b"/>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11.36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17.66</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7352271"/>
                  </a:ext>
                </a:extLst>
              </a:tr>
              <a:tr h="203200">
                <a:tc>
                  <a:txBody>
                    <a:bodyPr/>
                    <a:lstStyle/>
                    <a:p>
                      <a:pPr algn="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11.47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11.25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0834142"/>
                  </a:ext>
                </a:extLst>
              </a:tr>
              <a:tr h="203200">
                <a:tc>
                  <a:txBody>
                    <a:bodyPr/>
                    <a:lstStyle/>
                    <a:p>
                      <a:pPr algn="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13.65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2929715"/>
                  </a:ext>
                </a:extLst>
              </a:tr>
              <a:tr h="203200">
                <a:tc>
                  <a:txBody>
                    <a:bodyPr/>
                    <a:lstStyle/>
                    <a:p>
                      <a:pPr algn="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14.04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14.28</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374341"/>
                  </a:ext>
                </a:extLst>
              </a:tr>
              <a:tr h="203200">
                <a:tc>
                  <a:txBody>
                    <a:bodyPr/>
                    <a:lstStyle/>
                    <a:p>
                      <a:pPr algn="r" fontAlgn="b"/>
                      <a:r>
                        <a:rPr lang="en-GB" sz="1200" u="none" strike="noStrike">
                          <a:effectLst/>
                        </a:rPr>
                        <a:t>10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16.82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13.21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16451366"/>
                  </a:ext>
                </a:extLst>
              </a:tr>
              <a:tr h="203200">
                <a:tc>
                  <a:txBody>
                    <a:bodyPr/>
                    <a:lstStyle/>
                    <a:p>
                      <a:pPr algn="r" fontAlgn="b"/>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6.32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10.28</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18203908"/>
                  </a:ext>
                </a:extLst>
              </a:tr>
              <a:tr h="203200">
                <a:tc>
                  <a:txBody>
                    <a:bodyPr/>
                    <a:lstStyle/>
                    <a:p>
                      <a:pPr algn="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17.51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12.41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39118426"/>
                  </a:ext>
                </a:extLst>
              </a:tr>
              <a:tr h="203200">
                <a:tc>
                  <a:txBody>
                    <a:bodyPr/>
                    <a:lstStyle/>
                    <a:p>
                      <a:pPr algn="r" fontAlgn="b"/>
                      <a:r>
                        <a:rPr lang="en-GB" sz="1200" u="none" strike="noStrike">
                          <a:effectLst/>
                        </a:rPr>
                        <a:t>13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9.87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9.63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3340649"/>
                  </a:ext>
                </a:extLst>
              </a:tr>
              <a:tr h="203200">
                <a:tc>
                  <a:txBody>
                    <a:bodyPr/>
                    <a:lstStyle/>
                    <a:p>
                      <a:pPr algn="r" fontAlgn="b"/>
                      <a:r>
                        <a:rPr lang="en-GB" sz="1200" u="none" strike="noStrike">
                          <a:effectLst/>
                        </a:rPr>
                        <a:t>14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12.41</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14.75</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97730698"/>
                  </a:ext>
                </a:extLst>
              </a:tr>
              <a:tr h="203200">
                <a:tc>
                  <a:txBody>
                    <a:bodyPr/>
                    <a:lstStyle/>
                    <a:p>
                      <a:pPr algn="r" fontAlgn="b"/>
                      <a:r>
                        <a:rPr lang="en-GB" sz="1200" u="none" strike="noStrike">
                          <a:effectLst/>
                        </a:rPr>
                        <a:t>15</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7.39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9.81</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69934835"/>
                  </a:ext>
                </a:extLst>
              </a:tr>
              <a:tr h="203200">
                <a:tc>
                  <a:txBody>
                    <a:bodyPr/>
                    <a:lstStyle/>
                    <a:p>
                      <a:pPr algn="r" fontAlgn="b"/>
                      <a:r>
                        <a:rPr lang="en-GB" sz="1200" u="none" strike="noStrike">
                          <a:effectLst/>
                        </a:rPr>
                        <a:t>16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9.23</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13.02</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346475"/>
                  </a:ext>
                </a:extLst>
              </a:tr>
              <a:tr h="203200">
                <a:tc>
                  <a:txBody>
                    <a:bodyPr/>
                    <a:lstStyle/>
                    <a:p>
                      <a:pPr algn="r" fontAlgn="b"/>
                      <a:r>
                        <a:rPr lang="en-GB" sz="1200" u="none" strike="noStrike">
                          <a:effectLst/>
                        </a:rPr>
                        <a:t>17</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4.06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12.33</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55790534"/>
                  </a:ext>
                </a:extLst>
              </a:tr>
              <a:tr h="203200">
                <a:tc>
                  <a:txBody>
                    <a:bodyPr/>
                    <a:lstStyle/>
                    <a:p>
                      <a:pPr algn="r" fontAlgn="b"/>
                      <a:r>
                        <a:rPr lang="en-GB" sz="1200" u="none" strike="noStrike">
                          <a:effectLst/>
                        </a:rPr>
                        <a:t>18</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8.26</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11.9</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47169501"/>
                  </a:ext>
                </a:extLst>
              </a:tr>
              <a:tr h="203200">
                <a:tc>
                  <a:txBody>
                    <a:bodyPr/>
                    <a:lstStyle/>
                    <a:p>
                      <a:pPr algn="r" fontAlgn="b"/>
                      <a:r>
                        <a:rPr lang="en-GB" sz="1200" u="none" strike="noStrike">
                          <a:effectLst/>
                        </a:rPr>
                        <a:t>19</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10.24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8.98</a:t>
                      </a:r>
                      <a:endParaRPr lang="en-GB"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1175204"/>
                  </a:ext>
                </a:extLst>
              </a:tr>
              <a:tr h="203200">
                <a:tc>
                  <a:txBody>
                    <a:bodyPr/>
                    <a:lstStyle/>
                    <a:p>
                      <a:pPr algn="r" fontAlgn="b"/>
                      <a:r>
                        <a:rPr lang="en-GB" sz="1200" u="none" strike="noStrike">
                          <a:effectLst/>
                        </a:rPr>
                        <a:t>20</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14.64</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200" u="none" strike="noStrike" dirty="0">
                          <a:effectLst/>
                        </a:rPr>
                        <a:t>11.29</a:t>
                      </a:r>
                      <a:endParaRPr lang="en-GB"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0295082"/>
                  </a:ext>
                </a:extLst>
              </a:tr>
            </a:tbl>
          </a:graphicData>
        </a:graphic>
      </p:graphicFrame>
      <p:sp>
        <p:nvSpPr>
          <p:cNvPr id="9" name="Rectangle 8">
            <a:extLst>
              <a:ext uri="{FF2B5EF4-FFF2-40B4-BE49-F238E27FC236}">
                <a16:creationId xmlns:a16="http://schemas.microsoft.com/office/drawing/2014/main" id="{51D7429C-84B5-A147-A1D7-9990538A2F4A}"/>
              </a:ext>
            </a:extLst>
          </p:cNvPr>
          <p:cNvSpPr/>
          <p:nvPr/>
        </p:nvSpPr>
        <p:spPr>
          <a:xfrm>
            <a:off x="4118291" y="2433958"/>
            <a:ext cx="1797142" cy="1477328"/>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Hypothesis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Significance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Sample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P-value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Decision</a:t>
            </a:r>
          </a:p>
        </p:txBody>
      </p:sp>
      <p:sp>
        <p:nvSpPr>
          <p:cNvPr id="10" name="TextBox 9">
            <a:extLst>
              <a:ext uri="{FF2B5EF4-FFF2-40B4-BE49-F238E27FC236}">
                <a16:creationId xmlns:a16="http://schemas.microsoft.com/office/drawing/2014/main" id="{5A0C6972-397A-4B45-9E1E-FE0AEB85A1E2}"/>
              </a:ext>
            </a:extLst>
          </p:cNvPr>
          <p:cNvSpPr txBox="1"/>
          <p:nvPr/>
        </p:nvSpPr>
        <p:spPr>
          <a:xfrm>
            <a:off x="5912577" y="2133679"/>
            <a:ext cx="5532284" cy="2862322"/>
          </a:xfrm>
          <a:prstGeom prst="rect">
            <a:avLst/>
          </a:prstGeom>
          <a:noFill/>
        </p:spPr>
        <p:txBody>
          <a:bodyPr wrap="non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Null hypothesis: </a:t>
            </a:r>
          </a:p>
          <a:p>
            <a:endParaRPr lang="en-US" sz="2000" dirty="0">
              <a:latin typeface="Times New Roman" panose="02020603050405020304" pitchFamily="18" charset="0"/>
              <a:cs typeface="Times New Roman" panose="02020603050405020304" pitchFamily="18" charset="0"/>
            </a:endParaRPr>
          </a:p>
          <a:p>
            <a:r>
              <a:rPr lang="en-GB" sz="2000" dirty="0"/>
              <a:t>Mean weight of breed A = Mean weight of breed B</a:t>
            </a:r>
          </a:p>
          <a:p>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Alternative hypothesis:</a:t>
            </a: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a:t>
            </a:r>
            <a:r>
              <a:rPr lang="en-GB" sz="2000" dirty="0"/>
              <a:t>Mean weight of breed A </a:t>
            </a:r>
            <a:r>
              <a:rPr lang="en-GB" sz="2000" dirty="0">
                <a:latin typeface="Times New Roman" panose="02020603050405020304" pitchFamily="18" charset="0"/>
                <a:cs typeface="Times New Roman" panose="02020603050405020304" pitchFamily="18" charset="0"/>
              </a:rPr>
              <a:t>≠</a:t>
            </a:r>
            <a:r>
              <a:rPr lang="en-GB" sz="2000" dirty="0"/>
              <a:t> Mean weight of breed B</a:t>
            </a: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r>
              <a:rPr lang="en-GB" sz="2000" dirty="0">
                <a:latin typeface="Times New Roman" panose="02020603050405020304" pitchFamily="18" charset="0"/>
                <a:cs typeface="Times New Roman" panose="02020603050405020304" pitchFamily="18" charset="0"/>
              </a:rPr>
              <a:t> </a:t>
            </a:r>
            <a:r>
              <a:rPr lang="en-GB" sz="2000" b="1" dirty="0">
                <a:latin typeface="Times New Roman" panose="02020603050405020304" pitchFamily="18" charset="0"/>
                <a:cs typeface="Times New Roman" panose="02020603050405020304" pitchFamily="18" charset="0"/>
              </a:rPr>
              <a:t>Two-tail test</a:t>
            </a:r>
            <a:endParaRPr lang="en-US"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068A296-26F5-B247-B865-8A61910FDC47}"/>
              </a:ext>
            </a:extLst>
          </p:cNvPr>
          <p:cNvSpPr txBox="1"/>
          <p:nvPr/>
        </p:nvSpPr>
        <p:spPr>
          <a:xfrm>
            <a:off x="5627077" y="5370652"/>
            <a:ext cx="3310522" cy="430887"/>
          </a:xfrm>
          <a:prstGeom prst="rect">
            <a:avLst/>
          </a:prstGeom>
          <a:noFill/>
        </p:spPr>
        <p:txBody>
          <a:bodyPr wrap="none" rtlCol="0">
            <a:spAutoFit/>
          </a:bodyPr>
          <a:lstStyle/>
          <a:p>
            <a:r>
              <a:rPr lang="en-US" sz="2200" dirty="0">
                <a:latin typeface="Times New Roman" panose="02020603050405020304" pitchFamily="18" charset="0"/>
                <a:cs typeface="Times New Roman" panose="02020603050405020304" pitchFamily="18" charset="0"/>
              </a:rPr>
              <a:t>Significance level, ⍺ = 0.05</a:t>
            </a:r>
          </a:p>
        </p:txBody>
      </p:sp>
    </p:spTree>
    <p:extLst>
      <p:ext uri="{BB962C8B-B14F-4D97-AF65-F5344CB8AC3E}">
        <p14:creationId xmlns:p14="http://schemas.microsoft.com/office/powerpoint/2010/main" val="34822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115DABF-037A-C34F-BD46-D94FCDA0BC5C}"/>
              </a:ext>
            </a:extLst>
          </p:cNvPr>
          <p:cNvSpPr txBox="1"/>
          <p:nvPr/>
        </p:nvSpPr>
        <p:spPr>
          <a:xfrm>
            <a:off x="585350" y="233060"/>
            <a:ext cx="8093369"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Two Sample T-test</a:t>
            </a:r>
          </a:p>
        </p:txBody>
      </p:sp>
      <p:grpSp>
        <p:nvGrpSpPr>
          <p:cNvPr id="13" name="Group 12">
            <a:extLst>
              <a:ext uri="{FF2B5EF4-FFF2-40B4-BE49-F238E27FC236}">
                <a16:creationId xmlns:a16="http://schemas.microsoft.com/office/drawing/2014/main" id="{F7F3F73C-99FE-1848-A3CE-F729990B0AFB}"/>
              </a:ext>
            </a:extLst>
          </p:cNvPr>
          <p:cNvGrpSpPr/>
          <p:nvPr/>
        </p:nvGrpSpPr>
        <p:grpSpPr>
          <a:xfrm>
            <a:off x="745140" y="877728"/>
            <a:ext cx="8250960" cy="1305190"/>
            <a:chOff x="740773" y="1248546"/>
            <a:chExt cx="8250960" cy="1305190"/>
          </a:xfrm>
        </p:grpSpPr>
        <p:sp>
          <p:nvSpPr>
            <p:cNvPr id="5" name="Rectangle 4">
              <a:extLst>
                <a:ext uri="{FF2B5EF4-FFF2-40B4-BE49-F238E27FC236}">
                  <a16:creationId xmlns:a16="http://schemas.microsoft.com/office/drawing/2014/main" id="{B4A01931-B42D-944E-A2B8-933B7C1C2E4A}"/>
                </a:ext>
              </a:extLst>
            </p:cNvPr>
            <p:cNvSpPr/>
            <p:nvPr/>
          </p:nvSpPr>
          <p:spPr>
            <a:xfrm>
              <a:off x="740773" y="1716475"/>
              <a:ext cx="6423956" cy="369332"/>
            </a:xfrm>
            <a:prstGeom prst="rect">
              <a:avLst/>
            </a:prstGeom>
          </p:spPr>
          <p:txBody>
            <a:bodyPr wrap="square">
              <a:spAutoFit/>
            </a:bodyPr>
            <a:lstStyle/>
            <a:p>
              <a:r>
                <a:rPr lang="en-GB" dirty="0"/>
                <a:t>The formula of the independent two-sample test is ,         = </a:t>
              </a:r>
              <a:endParaRPr lang="en-US" dirty="0"/>
            </a:p>
          </p:txBody>
        </p:sp>
        <p:pic>
          <p:nvPicPr>
            <p:cNvPr id="11" name="Picture 10" descr="A close up of a clock&#10;&#10;Description automatically generated">
              <a:extLst>
                <a:ext uri="{FF2B5EF4-FFF2-40B4-BE49-F238E27FC236}">
                  <a16:creationId xmlns:a16="http://schemas.microsoft.com/office/drawing/2014/main" id="{4722CD91-8224-364E-9758-A21AE1E8E0C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40982" y="1248546"/>
              <a:ext cx="355018" cy="13051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2E3AAB63-1FD3-9642-AE92-EC096C91939D}"/>
                </a:ext>
              </a:extLst>
            </p:cNvPr>
            <p:cNvPicPr>
              <a:picLocks noChangeAspect="1"/>
            </p:cNvPicPr>
            <p:nvPr/>
          </p:nvPicPr>
          <p:blipFill>
            <a:blip r:embed="rId3"/>
            <a:stretch>
              <a:fillRect/>
            </a:stretch>
          </p:blipFill>
          <p:spPr>
            <a:xfrm>
              <a:off x="6308444" y="1248546"/>
              <a:ext cx="2683289" cy="1209022"/>
            </a:xfrm>
            <a:prstGeom prst="rect">
              <a:avLst/>
            </a:prstGeom>
          </p:spPr>
        </p:pic>
      </p:grpSp>
      <p:pic>
        <p:nvPicPr>
          <p:cNvPr id="17" name="Picture 16" descr="A close up of a sign&#10;&#10;Description automatically generated">
            <a:extLst>
              <a:ext uri="{FF2B5EF4-FFF2-40B4-BE49-F238E27FC236}">
                <a16:creationId xmlns:a16="http://schemas.microsoft.com/office/drawing/2014/main" id="{46B10EC0-9D21-9949-8575-8EF559692C41}"/>
              </a:ext>
            </a:extLst>
          </p:cNvPr>
          <p:cNvPicPr>
            <a:picLocks noChangeAspect="1"/>
          </p:cNvPicPr>
          <p:nvPr/>
        </p:nvPicPr>
        <p:blipFill>
          <a:blip r:embed="rId4"/>
          <a:stretch>
            <a:fillRect/>
          </a:stretch>
        </p:blipFill>
        <p:spPr>
          <a:xfrm>
            <a:off x="1392773" y="2939985"/>
            <a:ext cx="487204" cy="369332"/>
          </a:xfrm>
          <a:prstGeom prst="rect">
            <a:avLst/>
          </a:prstGeom>
        </p:spPr>
      </p:pic>
      <p:sp>
        <p:nvSpPr>
          <p:cNvPr id="18" name="TextBox 17">
            <a:extLst>
              <a:ext uri="{FF2B5EF4-FFF2-40B4-BE49-F238E27FC236}">
                <a16:creationId xmlns:a16="http://schemas.microsoft.com/office/drawing/2014/main" id="{2470B537-EDED-0F4F-BECE-034B4FB15DB8}"/>
              </a:ext>
            </a:extLst>
          </p:cNvPr>
          <p:cNvSpPr txBox="1"/>
          <p:nvPr/>
        </p:nvSpPr>
        <p:spPr>
          <a:xfrm>
            <a:off x="585350" y="2860869"/>
            <a:ext cx="7354838"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Where        is the mean weight of mice in breed 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is the mean weight of mice in breed B</a:t>
            </a:r>
          </a:p>
        </p:txBody>
      </p:sp>
      <p:pic>
        <p:nvPicPr>
          <p:cNvPr id="20" name="Picture 19" descr="A close up of a logo&#10;&#10;Description automatically generated">
            <a:extLst>
              <a:ext uri="{FF2B5EF4-FFF2-40B4-BE49-F238E27FC236}">
                <a16:creationId xmlns:a16="http://schemas.microsoft.com/office/drawing/2014/main" id="{EDCEE86F-A8AD-E548-B012-2F249A56F314}"/>
              </a:ext>
            </a:extLst>
          </p:cNvPr>
          <p:cNvPicPr>
            <a:picLocks noChangeAspect="1"/>
          </p:cNvPicPr>
          <p:nvPr/>
        </p:nvPicPr>
        <p:blipFill>
          <a:blip r:embed="rId5"/>
          <a:stretch>
            <a:fillRect/>
          </a:stretch>
        </p:blipFill>
        <p:spPr>
          <a:xfrm>
            <a:off x="585350" y="3454057"/>
            <a:ext cx="499182" cy="417349"/>
          </a:xfrm>
          <a:prstGeom prst="rect">
            <a:avLst/>
          </a:prstGeom>
        </p:spPr>
      </p:pic>
      <p:pic>
        <p:nvPicPr>
          <p:cNvPr id="22" name="Picture 21">
            <a:extLst>
              <a:ext uri="{FF2B5EF4-FFF2-40B4-BE49-F238E27FC236}">
                <a16:creationId xmlns:a16="http://schemas.microsoft.com/office/drawing/2014/main" id="{C5648739-BD42-F34C-97C7-2BFCAFDA4BC5}"/>
              </a:ext>
            </a:extLst>
          </p:cNvPr>
          <p:cNvPicPr>
            <a:picLocks noChangeAspect="1"/>
          </p:cNvPicPr>
          <p:nvPr/>
        </p:nvPicPr>
        <p:blipFill>
          <a:blip r:embed="rId6"/>
          <a:stretch>
            <a:fillRect/>
          </a:stretch>
        </p:blipFill>
        <p:spPr>
          <a:xfrm>
            <a:off x="510532" y="4012966"/>
            <a:ext cx="2105344" cy="489615"/>
          </a:xfrm>
          <a:prstGeom prst="rect">
            <a:avLst/>
          </a:prstGeom>
        </p:spPr>
      </p:pic>
      <p:sp>
        <p:nvSpPr>
          <p:cNvPr id="23" name="Rectangle 22">
            <a:extLst>
              <a:ext uri="{FF2B5EF4-FFF2-40B4-BE49-F238E27FC236}">
                <a16:creationId xmlns:a16="http://schemas.microsoft.com/office/drawing/2014/main" id="{64845050-D5A1-4A4D-9B00-CD5A53669564}"/>
              </a:ext>
            </a:extLst>
          </p:cNvPr>
          <p:cNvSpPr/>
          <p:nvPr/>
        </p:nvSpPr>
        <p:spPr>
          <a:xfrm>
            <a:off x="510531" y="4069526"/>
            <a:ext cx="8866719" cy="707886"/>
          </a:xfrm>
          <a:prstGeom prst="rect">
            <a:avLst/>
          </a:prstGeom>
        </p:spPr>
        <p:txBody>
          <a:bodyPr wrap="square">
            <a:spAutoFit/>
          </a:bodyPr>
          <a:lstStyle/>
          <a:p>
            <a:r>
              <a:rPr lang="en-GB" sz="2000" dirty="0">
                <a:latin typeface="Times New Roman" panose="02020603050405020304" pitchFamily="18" charset="0"/>
                <a:cs typeface="Times New Roman" panose="02020603050405020304" pitchFamily="18" charset="0"/>
              </a:rPr>
              <a:t>                                is the standard error of</a:t>
            </a:r>
          </a:p>
          <a:p>
            <a:r>
              <a:rPr lang="en-GB" sz="2000" dirty="0">
                <a:latin typeface="Times New Roman" panose="02020603050405020304" pitchFamily="18" charset="0"/>
                <a:cs typeface="Times New Roman" panose="02020603050405020304" pitchFamily="18" charset="0"/>
              </a:rPr>
              <a:t> the difference in mean weights</a:t>
            </a:r>
            <a:endParaRPr lang="en-US" sz="2000"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52052987-941C-704C-9F9B-0D19578535D7}"/>
              </a:ext>
            </a:extLst>
          </p:cNvPr>
          <p:cNvSpPr/>
          <p:nvPr/>
        </p:nvSpPr>
        <p:spPr>
          <a:xfrm>
            <a:off x="510531" y="5663433"/>
            <a:ext cx="10064041" cy="1015663"/>
          </a:xfrm>
          <a:prstGeom prst="rect">
            <a:avLst/>
          </a:prstGeom>
        </p:spPr>
        <p:txBody>
          <a:bodyPr wrap="square">
            <a:spAutoFit/>
          </a:bodyPr>
          <a:lstStyle/>
          <a:p>
            <a:r>
              <a:rPr lang="en-GB" sz="2000" dirty="0">
                <a:solidFill>
                  <a:schemeClr val="accent1"/>
                </a:solidFill>
                <a:latin typeface="Times New Roman" panose="02020603050405020304" pitchFamily="18" charset="0"/>
                <a:cs typeface="Times New Roman" panose="02020603050405020304" pitchFamily="18" charset="0"/>
              </a:rPr>
              <a:t>In this case,  </a:t>
            </a:r>
            <a:r>
              <a:rPr lang="en-GB" sz="2000" i="1" dirty="0">
                <a:solidFill>
                  <a:schemeClr val="accent1"/>
                </a:solidFill>
                <a:latin typeface="Times New Roman" panose="02020603050405020304" pitchFamily="18" charset="0"/>
                <a:cs typeface="Times New Roman" panose="02020603050405020304" pitchFamily="18" charset="0"/>
              </a:rPr>
              <a:t>df</a:t>
            </a:r>
            <a:r>
              <a:rPr lang="en-GB" sz="2000" dirty="0">
                <a:solidFill>
                  <a:schemeClr val="accent1"/>
                </a:solidFill>
                <a:latin typeface="Times New Roman" panose="02020603050405020304" pitchFamily="18" charset="0"/>
                <a:cs typeface="Times New Roman" panose="02020603050405020304" pitchFamily="18" charset="0"/>
              </a:rPr>
              <a:t>, the degrees of freedom is equal </a:t>
            </a:r>
          </a:p>
          <a:p>
            <a:r>
              <a:rPr lang="en-GB" sz="2000" dirty="0">
                <a:solidFill>
                  <a:schemeClr val="accent1"/>
                </a:solidFill>
                <a:latin typeface="Times New Roman" panose="02020603050405020304" pitchFamily="18" charset="0"/>
                <a:cs typeface="Times New Roman" panose="02020603050405020304" pitchFamily="18" charset="0"/>
              </a:rPr>
              <a:t>the total number of mice (breed A and breed B) </a:t>
            </a:r>
          </a:p>
          <a:p>
            <a:r>
              <a:rPr lang="en-GB" sz="2000" dirty="0">
                <a:solidFill>
                  <a:schemeClr val="accent1"/>
                </a:solidFill>
                <a:latin typeface="Times New Roman" panose="02020603050405020304" pitchFamily="18" charset="0"/>
                <a:cs typeface="Times New Roman" panose="02020603050405020304" pitchFamily="18" charset="0"/>
              </a:rPr>
              <a:t>minus the number of independent groups (N -2)</a:t>
            </a:r>
            <a:endParaRPr lang="en-US" sz="2000" dirty="0">
              <a:solidFill>
                <a:schemeClr val="accent1"/>
              </a:solidFill>
              <a:latin typeface="Times New Roman" panose="02020603050405020304" pitchFamily="18" charset="0"/>
              <a:cs typeface="Times New Roman" panose="02020603050405020304" pitchFamily="18" charset="0"/>
            </a:endParaRPr>
          </a:p>
        </p:txBody>
      </p:sp>
      <p:pic>
        <p:nvPicPr>
          <p:cNvPr id="26" name="Picture 25" descr="A close up of a device&#10;&#10;Description automatically generated">
            <a:extLst>
              <a:ext uri="{FF2B5EF4-FFF2-40B4-BE49-F238E27FC236}">
                <a16:creationId xmlns:a16="http://schemas.microsoft.com/office/drawing/2014/main" id="{61FDD1C5-F7B1-DD46-9966-43B30DC3DC74}"/>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590936" y="4493250"/>
            <a:ext cx="2967701" cy="2340365"/>
          </a:xfrm>
          <a:prstGeom prst="rect">
            <a:avLst/>
          </a:prstGeom>
        </p:spPr>
      </p:pic>
      <p:pic>
        <p:nvPicPr>
          <p:cNvPr id="28" name="Picture 27" descr="A close up of a device&#10;&#10;Description automatically generated">
            <a:extLst>
              <a:ext uri="{FF2B5EF4-FFF2-40B4-BE49-F238E27FC236}">
                <a16:creationId xmlns:a16="http://schemas.microsoft.com/office/drawing/2014/main" id="{D69DA577-E742-1C4A-9F09-43984E5BEAEA}"/>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569337" y="2266366"/>
            <a:ext cx="2853526" cy="2315340"/>
          </a:xfrm>
          <a:prstGeom prst="rect">
            <a:avLst/>
          </a:prstGeom>
        </p:spPr>
      </p:pic>
      <p:cxnSp>
        <p:nvCxnSpPr>
          <p:cNvPr id="30" name="Straight Connector 29">
            <a:extLst>
              <a:ext uri="{FF2B5EF4-FFF2-40B4-BE49-F238E27FC236}">
                <a16:creationId xmlns:a16="http://schemas.microsoft.com/office/drawing/2014/main" id="{85FF5079-16B1-714B-8429-024745F9B78B}"/>
              </a:ext>
            </a:extLst>
          </p:cNvPr>
          <p:cNvCxnSpPr/>
          <p:nvPr/>
        </p:nvCxnSpPr>
        <p:spPr>
          <a:xfrm>
            <a:off x="6967959" y="2372810"/>
            <a:ext cx="0" cy="422476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46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115DABF-037A-C34F-BD46-D94FCDA0BC5C}"/>
              </a:ext>
            </a:extLst>
          </p:cNvPr>
          <p:cNvSpPr txBox="1"/>
          <p:nvPr/>
        </p:nvSpPr>
        <p:spPr>
          <a:xfrm>
            <a:off x="515902" y="18365"/>
            <a:ext cx="8093369"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Two Sample T-test</a:t>
            </a:r>
          </a:p>
        </p:txBody>
      </p:sp>
      <p:grpSp>
        <p:nvGrpSpPr>
          <p:cNvPr id="8" name="Group 7">
            <a:extLst>
              <a:ext uri="{FF2B5EF4-FFF2-40B4-BE49-F238E27FC236}">
                <a16:creationId xmlns:a16="http://schemas.microsoft.com/office/drawing/2014/main" id="{6CEAAAE7-F4CF-E341-BB3F-C0841C73F177}"/>
              </a:ext>
            </a:extLst>
          </p:cNvPr>
          <p:cNvGrpSpPr/>
          <p:nvPr/>
        </p:nvGrpSpPr>
        <p:grpSpPr>
          <a:xfrm>
            <a:off x="721991" y="1187069"/>
            <a:ext cx="8250960" cy="1305190"/>
            <a:chOff x="740773" y="1248546"/>
            <a:chExt cx="8250960" cy="1305190"/>
          </a:xfrm>
        </p:grpSpPr>
        <p:sp>
          <p:nvSpPr>
            <p:cNvPr id="11" name="Rectangle 10">
              <a:extLst>
                <a:ext uri="{FF2B5EF4-FFF2-40B4-BE49-F238E27FC236}">
                  <a16:creationId xmlns:a16="http://schemas.microsoft.com/office/drawing/2014/main" id="{9F7CD216-6C7B-3848-982A-F342D81FDCB1}"/>
                </a:ext>
              </a:extLst>
            </p:cNvPr>
            <p:cNvSpPr/>
            <p:nvPr/>
          </p:nvSpPr>
          <p:spPr>
            <a:xfrm>
              <a:off x="740773" y="1716475"/>
              <a:ext cx="6423956" cy="369332"/>
            </a:xfrm>
            <a:prstGeom prst="rect">
              <a:avLst/>
            </a:prstGeom>
          </p:spPr>
          <p:txBody>
            <a:bodyPr wrap="square">
              <a:spAutoFit/>
            </a:bodyPr>
            <a:lstStyle/>
            <a:p>
              <a:r>
                <a:rPr lang="en-GB" dirty="0"/>
                <a:t>The formula of the independent two-sample test is ,         = </a:t>
              </a:r>
              <a:endParaRPr lang="en-US" dirty="0"/>
            </a:p>
          </p:txBody>
        </p:sp>
        <p:pic>
          <p:nvPicPr>
            <p:cNvPr id="12" name="Picture 11" descr="A close up of a clock&#10;&#10;Description automatically generated">
              <a:extLst>
                <a:ext uri="{FF2B5EF4-FFF2-40B4-BE49-F238E27FC236}">
                  <a16:creationId xmlns:a16="http://schemas.microsoft.com/office/drawing/2014/main" id="{57C36C99-E98B-C349-9154-641A65ECF9E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740982" y="1248546"/>
              <a:ext cx="355018" cy="1305190"/>
            </a:xfrm>
            <a:prstGeom prst="rect">
              <a:avLst/>
            </a:prstGeom>
          </p:spPr>
        </p:pic>
        <p:pic>
          <p:nvPicPr>
            <p:cNvPr id="13" name="Picture 12" descr="A close up of a logo&#10;&#10;Description automatically generated">
              <a:extLst>
                <a:ext uri="{FF2B5EF4-FFF2-40B4-BE49-F238E27FC236}">
                  <a16:creationId xmlns:a16="http://schemas.microsoft.com/office/drawing/2014/main" id="{27CFCDAC-EED2-8C4F-9110-0D9CEA365FE6}"/>
                </a:ext>
              </a:extLst>
            </p:cNvPr>
            <p:cNvPicPr>
              <a:picLocks noChangeAspect="1"/>
            </p:cNvPicPr>
            <p:nvPr/>
          </p:nvPicPr>
          <p:blipFill>
            <a:blip r:embed="rId3"/>
            <a:stretch>
              <a:fillRect/>
            </a:stretch>
          </p:blipFill>
          <p:spPr>
            <a:xfrm>
              <a:off x="6308444" y="1248546"/>
              <a:ext cx="2683289" cy="1209022"/>
            </a:xfrm>
            <a:prstGeom prst="rect">
              <a:avLst/>
            </a:prstGeom>
          </p:spPr>
        </p:pic>
      </p:grpSp>
      <p:graphicFrame>
        <p:nvGraphicFramePr>
          <p:cNvPr id="6" name="Table 5">
            <a:extLst>
              <a:ext uri="{FF2B5EF4-FFF2-40B4-BE49-F238E27FC236}">
                <a16:creationId xmlns:a16="http://schemas.microsoft.com/office/drawing/2014/main" id="{C3A85D1E-94C8-2148-BA08-57E8FA6603F1}"/>
              </a:ext>
            </a:extLst>
          </p:cNvPr>
          <p:cNvGraphicFramePr>
            <a:graphicFrameLocks noGrp="1"/>
          </p:cNvGraphicFramePr>
          <p:nvPr>
            <p:extLst>
              <p:ext uri="{D42A27DB-BD31-4B8C-83A1-F6EECF244321}">
                <p14:modId xmlns:p14="http://schemas.microsoft.com/office/powerpoint/2010/main" val="754681289"/>
              </p:ext>
            </p:extLst>
          </p:nvPr>
        </p:nvGraphicFramePr>
        <p:xfrm>
          <a:off x="282502" y="2396091"/>
          <a:ext cx="3146523" cy="4351336"/>
        </p:xfrm>
        <a:graphic>
          <a:graphicData uri="http://schemas.openxmlformats.org/drawingml/2006/table">
            <a:tbl>
              <a:tblPr>
                <a:tableStyleId>{69C7853C-536D-4A76-A0AE-DD22124D55A5}</a:tableStyleId>
              </a:tblPr>
              <a:tblGrid>
                <a:gridCol w="209042">
                  <a:extLst>
                    <a:ext uri="{9D8B030D-6E8A-4147-A177-3AD203B41FA5}">
                      <a16:colId xmlns:a16="http://schemas.microsoft.com/office/drawing/2014/main" val="3770000533"/>
                    </a:ext>
                  </a:extLst>
                </a:gridCol>
                <a:gridCol w="418148">
                  <a:extLst>
                    <a:ext uri="{9D8B030D-6E8A-4147-A177-3AD203B41FA5}">
                      <a16:colId xmlns:a16="http://schemas.microsoft.com/office/drawing/2014/main" val="2975912432"/>
                    </a:ext>
                  </a:extLst>
                </a:gridCol>
                <a:gridCol w="803514">
                  <a:extLst>
                    <a:ext uri="{9D8B030D-6E8A-4147-A177-3AD203B41FA5}">
                      <a16:colId xmlns:a16="http://schemas.microsoft.com/office/drawing/2014/main" val="3117242109"/>
                    </a:ext>
                  </a:extLst>
                </a:gridCol>
                <a:gridCol w="418148">
                  <a:extLst>
                    <a:ext uri="{9D8B030D-6E8A-4147-A177-3AD203B41FA5}">
                      <a16:colId xmlns:a16="http://schemas.microsoft.com/office/drawing/2014/main" val="179425790"/>
                    </a:ext>
                  </a:extLst>
                </a:gridCol>
                <a:gridCol w="494157">
                  <a:extLst>
                    <a:ext uri="{9D8B030D-6E8A-4147-A177-3AD203B41FA5}">
                      <a16:colId xmlns:a16="http://schemas.microsoft.com/office/drawing/2014/main" val="1185032888"/>
                    </a:ext>
                  </a:extLst>
                </a:gridCol>
                <a:gridCol w="803514">
                  <a:extLst>
                    <a:ext uri="{9D8B030D-6E8A-4147-A177-3AD203B41FA5}">
                      <a16:colId xmlns:a16="http://schemas.microsoft.com/office/drawing/2014/main" val="3073371948"/>
                    </a:ext>
                  </a:extLst>
                </a:gridCol>
              </a:tblGrid>
              <a:tr h="197788">
                <a:tc>
                  <a:txBody>
                    <a:bodyPr/>
                    <a:lstStyle/>
                    <a:p>
                      <a:pPr algn="ctr" fontAlgn="b"/>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Breed</a:t>
                      </a:r>
                      <a:endParaRPr lang="en-GB" sz="1200" b="1"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Weight</a:t>
                      </a:r>
                      <a:endParaRPr lang="en-GB" sz="1200" b="1"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Breed</a:t>
                      </a:r>
                      <a:endParaRPr lang="en-GB" sz="1200" b="1"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Weight</a:t>
                      </a:r>
                      <a:endParaRPr lang="en-GB" sz="1200" b="1"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Differences</a:t>
                      </a:r>
                      <a:endParaRPr lang="en-GB" sz="1200" b="1"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6811357"/>
                  </a:ext>
                </a:extLst>
              </a:tr>
              <a:tr h="197788">
                <a:tc>
                  <a:txBody>
                    <a:bodyPr/>
                    <a:lstStyle/>
                    <a:p>
                      <a:pPr algn="ct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20.77</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15.51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5.26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2966881"/>
                  </a:ext>
                </a:extLst>
              </a:tr>
              <a:tr h="197788">
                <a:tc>
                  <a:txBody>
                    <a:bodyPr/>
                    <a:lstStyle/>
                    <a:p>
                      <a:pPr algn="ctr" fontAlgn="b"/>
                      <a:r>
                        <a:rPr lang="en-GB" sz="1200" u="none" strike="noStrike" dirty="0">
                          <a:effectLst/>
                        </a:rPr>
                        <a:t>2</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9.08</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12.93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-3.85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5046468"/>
                  </a:ext>
                </a:extLst>
              </a:tr>
              <a:tr h="197788">
                <a:tc>
                  <a:txBody>
                    <a:bodyPr/>
                    <a:lstStyle/>
                    <a:p>
                      <a:pPr algn="ctr" fontAlgn="b"/>
                      <a:r>
                        <a:rPr lang="en-GB" sz="1200" u="none" strike="noStrike">
                          <a:effectLst/>
                        </a:rPr>
                        <a:t>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9.80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11.50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-1.70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5410790"/>
                  </a:ext>
                </a:extLst>
              </a:tr>
              <a:tr h="197788">
                <a:tc>
                  <a:txBody>
                    <a:bodyPr/>
                    <a:lstStyle/>
                    <a:p>
                      <a:pPr algn="ctr" fontAlgn="b"/>
                      <a:r>
                        <a:rPr lang="en-GB" sz="1200" u="none" strike="noStrike">
                          <a:effectLst/>
                        </a:rPr>
                        <a:t>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8.13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16.07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-7.94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6870631"/>
                  </a:ext>
                </a:extLst>
              </a:tr>
              <a:tr h="197788">
                <a:tc>
                  <a:txBody>
                    <a:bodyPr/>
                    <a:lstStyle/>
                    <a:p>
                      <a:pPr algn="ctr" fontAlgn="b"/>
                      <a:r>
                        <a:rPr lang="en-GB" sz="1200" u="none" strike="noStrike">
                          <a:effectLst/>
                        </a:rPr>
                        <a:t>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16.54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15.51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1.03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7634116"/>
                  </a:ext>
                </a:extLst>
              </a:tr>
              <a:tr h="197788">
                <a:tc>
                  <a:txBody>
                    <a:bodyPr/>
                    <a:lstStyle/>
                    <a:p>
                      <a:pPr algn="ctr" fontAlgn="b"/>
                      <a:r>
                        <a:rPr lang="en-GB" sz="1200" u="none" strike="noStrike">
                          <a:effectLst/>
                        </a:rPr>
                        <a:t>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11.36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17.66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-6.30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6045807"/>
                  </a:ext>
                </a:extLst>
              </a:tr>
              <a:tr h="197788">
                <a:tc>
                  <a:txBody>
                    <a:bodyPr/>
                    <a:lstStyle/>
                    <a:p>
                      <a:pPr algn="ctr" fontAlgn="b"/>
                      <a:r>
                        <a:rPr lang="en-GB" sz="1200" u="none" strike="noStrike">
                          <a:effectLst/>
                        </a:rPr>
                        <a:t>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11.47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11.25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0.22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9612482"/>
                  </a:ext>
                </a:extLst>
              </a:tr>
              <a:tr h="197788">
                <a:tc>
                  <a:txBody>
                    <a:bodyPr/>
                    <a:lstStyle/>
                    <a:p>
                      <a:pPr algn="ctr" fontAlgn="b"/>
                      <a:r>
                        <a:rPr lang="en-GB" sz="1200" u="none" strike="noStrike">
                          <a:effectLst/>
                        </a:rPr>
                        <a:t>8</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12.10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13.65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-1.55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02842929"/>
                  </a:ext>
                </a:extLst>
              </a:tr>
              <a:tr h="197788">
                <a:tc>
                  <a:txBody>
                    <a:bodyPr/>
                    <a:lstStyle/>
                    <a:p>
                      <a:pPr algn="ctr" fontAlgn="b"/>
                      <a:r>
                        <a:rPr lang="en-GB" sz="1200" u="none" strike="noStrike">
                          <a:effectLst/>
                        </a:rPr>
                        <a:t>9</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14.04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14.28</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-0.24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9632813"/>
                  </a:ext>
                </a:extLst>
              </a:tr>
              <a:tr h="197788">
                <a:tc>
                  <a:txBody>
                    <a:bodyPr/>
                    <a:lstStyle/>
                    <a:p>
                      <a:pPr algn="ctr" fontAlgn="b"/>
                      <a:r>
                        <a:rPr lang="en-GB" sz="1200" u="none" strike="noStrike">
                          <a:effectLst/>
                        </a:rPr>
                        <a:t>10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16.82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13.21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3.61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465235"/>
                  </a:ext>
                </a:extLst>
              </a:tr>
              <a:tr h="197788">
                <a:tc>
                  <a:txBody>
                    <a:bodyPr/>
                    <a:lstStyle/>
                    <a:p>
                      <a:pPr algn="ctr" fontAlgn="b"/>
                      <a:r>
                        <a:rPr lang="en-GB" sz="1200" u="none" strike="noStrike">
                          <a:effectLst/>
                        </a:rPr>
                        <a:t>11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6.32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10.28</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-3.96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293580"/>
                  </a:ext>
                </a:extLst>
              </a:tr>
              <a:tr h="197788">
                <a:tc>
                  <a:txBody>
                    <a:bodyPr/>
                    <a:lstStyle/>
                    <a:p>
                      <a:pPr algn="ctr" fontAlgn="b"/>
                      <a:r>
                        <a:rPr lang="en-GB" sz="1200" u="none" strike="noStrike">
                          <a:effectLst/>
                        </a:rPr>
                        <a:t>12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17.51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12.41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5.10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7221412"/>
                  </a:ext>
                </a:extLst>
              </a:tr>
              <a:tr h="197788">
                <a:tc>
                  <a:txBody>
                    <a:bodyPr/>
                    <a:lstStyle/>
                    <a:p>
                      <a:pPr algn="ctr" fontAlgn="b"/>
                      <a:r>
                        <a:rPr lang="en-GB" sz="1200" u="none" strike="noStrike">
                          <a:effectLst/>
                        </a:rPr>
                        <a:t>13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9.87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9.63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0.24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8514646"/>
                  </a:ext>
                </a:extLst>
              </a:tr>
              <a:tr h="197788">
                <a:tc>
                  <a:txBody>
                    <a:bodyPr/>
                    <a:lstStyle/>
                    <a:p>
                      <a:pPr algn="ctr" fontAlgn="b"/>
                      <a:r>
                        <a:rPr lang="en-GB" sz="1200" u="none" strike="noStrike">
                          <a:effectLst/>
                        </a:rPr>
                        <a:t>14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12.41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14.75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-2.34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5502178"/>
                  </a:ext>
                </a:extLst>
              </a:tr>
              <a:tr h="197788">
                <a:tc>
                  <a:txBody>
                    <a:bodyPr/>
                    <a:lstStyle/>
                    <a:p>
                      <a:pPr algn="ctr" fontAlgn="b"/>
                      <a:r>
                        <a:rPr lang="en-GB" sz="1200" u="none" strike="noStrike">
                          <a:effectLst/>
                        </a:rPr>
                        <a:t>15</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7.39</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9.81</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-2.42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7844734"/>
                  </a:ext>
                </a:extLst>
              </a:tr>
              <a:tr h="197788">
                <a:tc>
                  <a:txBody>
                    <a:bodyPr/>
                    <a:lstStyle/>
                    <a:p>
                      <a:pPr algn="ctr" fontAlgn="b"/>
                      <a:r>
                        <a:rPr lang="en-GB" sz="1200" u="none" strike="noStrike">
                          <a:effectLst/>
                        </a:rPr>
                        <a:t>16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9.23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13.02</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-3.79</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772543"/>
                  </a:ext>
                </a:extLst>
              </a:tr>
              <a:tr h="197788">
                <a:tc>
                  <a:txBody>
                    <a:bodyPr/>
                    <a:lstStyle/>
                    <a:p>
                      <a:pPr algn="ctr" fontAlgn="b"/>
                      <a:r>
                        <a:rPr lang="en-GB" sz="1200" u="none" strike="noStrike">
                          <a:effectLst/>
                        </a:rPr>
                        <a:t>17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4.06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12.33</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-8.27</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1679525"/>
                  </a:ext>
                </a:extLst>
              </a:tr>
              <a:tr h="197788">
                <a:tc>
                  <a:txBody>
                    <a:bodyPr/>
                    <a:lstStyle/>
                    <a:p>
                      <a:pPr algn="ctr" fontAlgn="b"/>
                      <a:r>
                        <a:rPr lang="en-GB" sz="1200" u="none" strike="noStrike">
                          <a:effectLst/>
                        </a:rPr>
                        <a:t>18</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8.26</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11.90</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-3.64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1241382"/>
                  </a:ext>
                </a:extLst>
              </a:tr>
              <a:tr h="197788">
                <a:tc>
                  <a:txBody>
                    <a:bodyPr/>
                    <a:lstStyle/>
                    <a:p>
                      <a:pPr algn="ctr" fontAlgn="b"/>
                      <a:r>
                        <a:rPr lang="en-GB" sz="1200" u="none" strike="noStrike" dirty="0">
                          <a:effectLst/>
                        </a:rPr>
                        <a:t>19</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10.24</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B</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8.98</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1.26</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8891638"/>
                  </a:ext>
                </a:extLst>
              </a:tr>
              <a:tr h="197788">
                <a:tc>
                  <a:txBody>
                    <a:bodyPr/>
                    <a:lstStyle/>
                    <a:p>
                      <a:pPr algn="ctr" fontAlgn="b"/>
                      <a:r>
                        <a:rPr lang="en-GB" sz="1200" u="none" strike="noStrike" dirty="0">
                          <a:effectLst/>
                        </a:rPr>
                        <a:t>20</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a:effectLst/>
                        </a:rPr>
                        <a:t>A</a:t>
                      </a:r>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14.64</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B</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11.29</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u="none" strike="noStrike" dirty="0">
                          <a:effectLst/>
                        </a:rPr>
                        <a:t>3.35</a:t>
                      </a:r>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0914840"/>
                  </a:ext>
                </a:extLst>
              </a:tr>
              <a:tr h="197788">
                <a:tc>
                  <a:txBody>
                    <a:bodyPr/>
                    <a:lstStyle/>
                    <a:p>
                      <a:pPr algn="ctr" fontAlgn="b"/>
                      <a:endParaRPr lang="en-GB" sz="1200" b="0" i="0" u="none" strike="noStrike" dirty="0">
                        <a:solidFill>
                          <a:srgbClr val="000000"/>
                        </a:solidFill>
                        <a:effectLst/>
                        <a:latin typeface="Calibri" panose="020F0502020204030204" pitchFamily="34" charset="0"/>
                      </a:endParaRPr>
                    </a:p>
                  </a:txBody>
                  <a:tcPr marL="9271" marR="9271" marT="9271"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200" b="0"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1" i="0" u="none" strike="noStrike" dirty="0">
                          <a:solidFill>
                            <a:srgbClr val="000000"/>
                          </a:solidFill>
                          <a:effectLst/>
                          <a:latin typeface="Calibri" panose="020F0502020204030204" pitchFamily="34" charset="0"/>
                        </a:rPr>
                        <a:t>11.50</a:t>
                      </a: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GB" sz="1200" b="1" i="0" u="none" strike="noStrike">
                        <a:solidFill>
                          <a:srgbClr val="00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1" i="0" u="none" strike="noStrike" dirty="0">
                          <a:solidFill>
                            <a:srgbClr val="000000"/>
                          </a:solidFill>
                          <a:effectLst/>
                          <a:latin typeface="Calibri" panose="020F0502020204030204" pitchFamily="34" charset="0"/>
                        </a:rPr>
                        <a:t>12.80</a:t>
                      </a:r>
                    </a:p>
                  </a:txBody>
                  <a:tcPr marL="9271" marR="9271" marT="9271"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1" u="none" strike="noStrike" dirty="0">
                          <a:solidFill>
                            <a:srgbClr val="FF0000"/>
                          </a:solidFill>
                          <a:effectLst/>
                        </a:rPr>
                        <a:t>se= -1.01</a:t>
                      </a:r>
                      <a:endParaRPr lang="en-GB" sz="1200" b="1" i="0" u="none" strike="noStrike" dirty="0">
                        <a:solidFill>
                          <a:srgbClr val="FF0000"/>
                        </a:solidFill>
                        <a:effectLst/>
                        <a:latin typeface="Calibri" panose="020F0502020204030204" pitchFamily="34" charset="0"/>
                      </a:endParaRPr>
                    </a:p>
                  </a:txBody>
                  <a:tcPr marL="9271" marR="9271" marT="9271"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94474345"/>
                  </a:ext>
                </a:extLst>
              </a:tr>
            </a:tbl>
          </a:graphicData>
        </a:graphic>
      </p:graphicFrame>
      <p:pic>
        <p:nvPicPr>
          <p:cNvPr id="15" name="Picture 14" descr="A close up of a clock&#10;&#10;Description automatically generated">
            <a:extLst>
              <a:ext uri="{FF2B5EF4-FFF2-40B4-BE49-F238E27FC236}">
                <a16:creationId xmlns:a16="http://schemas.microsoft.com/office/drawing/2014/main" id="{FF1D760A-1FD4-C740-958C-952A244C88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101773" y="2618100"/>
            <a:ext cx="355018" cy="130519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2D7623C-71E5-154F-B547-E5B319B1AFB9}"/>
                  </a:ext>
                </a:extLst>
              </p:cNvPr>
              <p:cNvSpPr txBox="1"/>
              <p:nvPr/>
            </p:nvSpPr>
            <p:spPr>
              <a:xfrm>
                <a:off x="5548882" y="2984296"/>
                <a:ext cx="3537181" cy="485710"/>
              </a:xfrm>
              <a:prstGeom prst="rect">
                <a:avLst/>
              </a:prstGeom>
              <a:noFill/>
            </p:spPr>
            <p:txBody>
              <a:bodyPr wrap="square" lIns="0" tIns="0" rIns="0" bIns="0" rtlCol="0">
                <a:spAutoFit/>
              </a:bodyPr>
              <a:lstStyle/>
              <a:p>
                <a14:m>
                  <m:oMath xmlns:m="http://schemas.openxmlformats.org/officeDocument/2006/math">
                    <m:r>
                      <a:rPr lang="en-US" sz="2200" i="1" smtClean="0">
                        <a:latin typeface="Cambria Math" panose="02040503050406030204" pitchFamily="18" charset="0"/>
                      </a:rPr>
                      <m:t>=</m:t>
                    </m:r>
                    <m:f>
                      <m:fPr>
                        <m:ctrlPr>
                          <a:rPr lang="en-US" sz="2200" i="1" smtClean="0">
                            <a:latin typeface="Cambria Math" panose="02040503050406030204" pitchFamily="18" charset="0"/>
                          </a:rPr>
                        </m:ctrlPr>
                      </m:fPr>
                      <m:num>
                        <m:r>
                          <a:rPr lang="en-GB" sz="2200" b="0" i="1" smtClean="0">
                            <a:latin typeface="Cambria Math" panose="02040503050406030204" pitchFamily="18" charset="0"/>
                          </a:rPr>
                          <m:t>11.50−12.80</m:t>
                        </m:r>
                      </m:num>
                      <m:den>
                        <m:r>
                          <a:rPr lang="en-GB" sz="2200" b="0" i="1" smtClean="0">
                            <a:latin typeface="Cambria Math" panose="02040503050406030204" pitchFamily="18" charset="0"/>
                          </a:rPr>
                          <m:t>−1.01</m:t>
                        </m:r>
                      </m:den>
                    </m:f>
                  </m:oMath>
                </a14:m>
                <a:r>
                  <a:rPr lang="en-US" sz="2200" dirty="0"/>
                  <a:t>  = </a:t>
                </a:r>
                <a14:m>
                  <m:oMath xmlns:m="http://schemas.openxmlformats.org/officeDocument/2006/math">
                    <m:f>
                      <m:fPr>
                        <m:ctrlPr>
                          <a:rPr lang="en-US" sz="2200" i="1">
                            <a:latin typeface="Cambria Math" panose="02040503050406030204" pitchFamily="18" charset="0"/>
                          </a:rPr>
                        </m:ctrlPr>
                      </m:fPr>
                      <m:num>
                        <m:r>
                          <a:rPr lang="en-GB" sz="2200" b="0" i="1" smtClean="0">
                            <a:latin typeface="Cambria Math" panose="02040503050406030204" pitchFamily="18" charset="0"/>
                          </a:rPr>
                          <m:t>−1.30</m:t>
                        </m:r>
                      </m:num>
                      <m:den>
                        <m:r>
                          <a:rPr lang="en-GB" sz="2200" b="0" i="1" smtClean="0">
                            <a:latin typeface="Cambria Math" panose="02040503050406030204" pitchFamily="18" charset="0"/>
                          </a:rPr>
                          <m:t>−1.01</m:t>
                        </m:r>
                      </m:den>
                    </m:f>
                    <m:r>
                      <a:rPr lang="en-GB" sz="2200" b="0" i="1" smtClean="0">
                        <a:latin typeface="Cambria Math" panose="02040503050406030204" pitchFamily="18" charset="0"/>
                      </a:rPr>
                      <m:t>=1.21</m:t>
                    </m:r>
                  </m:oMath>
                </a14:m>
                <a:r>
                  <a:rPr lang="en-US" sz="2200" dirty="0"/>
                  <a:t> </a:t>
                </a:r>
              </a:p>
            </p:txBody>
          </p:sp>
        </mc:Choice>
        <mc:Fallback xmlns="">
          <p:sp>
            <p:nvSpPr>
              <p:cNvPr id="16" name="TextBox 15">
                <a:extLst>
                  <a:ext uri="{FF2B5EF4-FFF2-40B4-BE49-F238E27FC236}">
                    <a16:creationId xmlns:a16="http://schemas.microsoft.com/office/drawing/2014/main" id="{12D7623C-71E5-154F-B547-E5B319B1AFB9}"/>
                  </a:ext>
                </a:extLst>
              </p:cNvPr>
              <p:cNvSpPr txBox="1">
                <a:spLocks noRot="1" noChangeAspect="1" noMove="1" noResize="1" noEditPoints="1" noAdjustHandles="1" noChangeArrowheads="1" noChangeShapeType="1" noTextEdit="1"/>
              </p:cNvSpPr>
              <p:nvPr/>
            </p:nvSpPr>
            <p:spPr>
              <a:xfrm>
                <a:off x="5548882" y="2984296"/>
                <a:ext cx="3537181" cy="485710"/>
              </a:xfrm>
              <a:prstGeom prst="rect">
                <a:avLst/>
              </a:prstGeom>
              <a:blipFill>
                <a:blip r:embed="rId4"/>
                <a:stretch>
                  <a:fillRect l="-1434" b="-2051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C22DB77-4682-034F-A5DC-536194E38B24}"/>
              </a:ext>
            </a:extLst>
          </p:cNvPr>
          <p:cNvSpPr txBox="1"/>
          <p:nvPr/>
        </p:nvSpPr>
        <p:spPr>
          <a:xfrm>
            <a:off x="4875971" y="4083090"/>
            <a:ext cx="4096980" cy="369332"/>
          </a:xfrm>
          <a:prstGeom prst="rect">
            <a:avLst/>
          </a:prstGeom>
          <a:noFill/>
        </p:spPr>
        <p:txBody>
          <a:bodyPr wrap="square" rtlCol="0">
            <a:spAutoFit/>
          </a:bodyPr>
          <a:lstStyle/>
          <a:p>
            <a:r>
              <a:rPr lang="en-US" i="1" dirty="0"/>
              <a:t>Degree of freedom, df </a:t>
            </a:r>
            <a:r>
              <a:rPr lang="en-US" dirty="0"/>
              <a:t>=20+20-2=38</a:t>
            </a:r>
          </a:p>
        </p:txBody>
      </p:sp>
      <p:sp>
        <p:nvSpPr>
          <p:cNvPr id="28" name="TextBox 27">
            <a:extLst>
              <a:ext uri="{FF2B5EF4-FFF2-40B4-BE49-F238E27FC236}">
                <a16:creationId xmlns:a16="http://schemas.microsoft.com/office/drawing/2014/main" id="{4C0B96C5-B2DB-1745-93D4-DCAA1C0C40E1}"/>
              </a:ext>
            </a:extLst>
          </p:cNvPr>
          <p:cNvSpPr txBox="1"/>
          <p:nvPr/>
        </p:nvSpPr>
        <p:spPr>
          <a:xfrm>
            <a:off x="3680251" y="4870421"/>
            <a:ext cx="8511749" cy="1938992"/>
          </a:xfrm>
          <a:prstGeom prst="rect">
            <a:avLst/>
          </a:prstGeom>
          <a:noFill/>
        </p:spPr>
        <p:txBody>
          <a:bodyPr wrap="square" rtlCol="0">
            <a:spAutoFit/>
          </a:bodyPr>
          <a:lstStyle/>
          <a:p>
            <a:r>
              <a:rPr lang="en-US" sz="2000" b="1" dirty="0">
                <a:solidFill>
                  <a:srgbClr val="002060"/>
                </a:solidFill>
                <a:latin typeface="Times New Roman" panose="02020603050405020304" pitchFamily="18" charset="0"/>
                <a:cs typeface="Times New Roman" panose="02020603050405020304" pitchFamily="18" charset="0"/>
              </a:rPr>
              <a:t>P-value 0.24 &gt; 0.05, therefore </a:t>
            </a:r>
            <a:r>
              <a:rPr lang="en-GB" sz="2000" b="1" dirty="0">
                <a:solidFill>
                  <a:srgbClr val="002060"/>
                </a:solidFill>
                <a:latin typeface="Times New Roman" panose="02020603050405020304" pitchFamily="18" charset="0"/>
                <a:cs typeface="Times New Roman" panose="02020603050405020304" pitchFamily="18" charset="0"/>
              </a:rPr>
              <a:t>this is not a</a:t>
            </a:r>
          </a:p>
          <a:p>
            <a:endParaRPr lang="en-GB" sz="2000" b="1" dirty="0">
              <a:solidFill>
                <a:srgbClr val="002060"/>
              </a:solidFill>
              <a:latin typeface="Times New Roman" panose="02020603050405020304" pitchFamily="18" charset="0"/>
              <a:cs typeface="Times New Roman" panose="02020603050405020304" pitchFamily="18" charset="0"/>
            </a:endParaRPr>
          </a:p>
          <a:p>
            <a:r>
              <a:rPr lang="en-GB" sz="2000" b="1" dirty="0">
                <a:solidFill>
                  <a:srgbClr val="002060"/>
                </a:solidFill>
                <a:latin typeface="Times New Roman" panose="02020603050405020304" pitchFamily="18" charset="0"/>
                <a:cs typeface="Times New Roman" panose="02020603050405020304" pitchFamily="18" charset="0"/>
              </a:rPr>
              <a:t>significant result as there is no evidence of a difference</a:t>
            </a:r>
          </a:p>
          <a:p>
            <a:endParaRPr lang="en-GB" sz="2000" b="1" dirty="0">
              <a:solidFill>
                <a:srgbClr val="002060"/>
              </a:solidFill>
              <a:latin typeface="Times New Roman" panose="02020603050405020304" pitchFamily="18" charset="0"/>
              <a:cs typeface="Times New Roman" panose="02020603050405020304" pitchFamily="18" charset="0"/>
            </a:endParaRPr>
          </a:p>
          <a:p>
            <a:r>
              <a:rPr lang="en-GB" sz="2000" b="1" dirty="0">
                <a:solidFill>
                  <a:srgbClr val="002060"/>
                </a:solidFill>
                <a:latin typeface="Times New Roman" panose="02020603050405020304" pitchFamily="18" charset="0"/>
                <a:cs typeface="Times New Roman" panose="02020603050405020304" pitchFamily="18" charset="0"/>
              </a:rPr>
              <a:t>in the weight of male mice at 4 weeks old between </a:t>
            </a:r>
          </a:p>
          <a:p>
            <a:r>
              <a:rPr lang="en-GB" sz="2000" b="1" dirty="0">
                <a:solidFill>
                  <a:srgbClr val="002060"/>
                </a:solidFill>
                <a:latin typeface="Times New Roman" panose="02020603050405020304" pitchFamily="18" charset="0"/>
                <a:cs typeface="Times New Roman" panose="02020603050405020304" pitchFamily="18" charset="0"/>
              </a:rPr>
              <a:t>Breeds A and B.</a:t>
            </a:r>
            <a:endParaRPr lang="en-US" sz="2000" b="1" dirty="0">
              <a:solidFill>
                <a:srgbClr val="002060"/>
              </a:solidFill>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FB4AEAD3-561E-DE41-B178-A0D8E9846D27}"/>
              </a:ext>
            </a:extLst>
          </p:cNvPr>
          <p:cNvGrpSpPr/>
          <p:nvPr/>
        </p:nvGrpSpPr>
        <p:grpSpPr>
          <a:xfrm>
            <a:off x="91249" y="663121"/>
            <a:ext cx="9569443" cy="6264955"/>
            <a:chOff x="-335425" y="899443"/>
            <a:chExt cx="9569443" cy="6264955"/>
          </a:xfrm>
        </p:grpSpPr>
        <p:pic>
          <p:nvPicPr>
            <p:cNvPr id="34" name="Picture 33" descr="A screenshot of a cell phone&#10;&#10;Description automatically generated">
              <a:extLst>
                <a:ext uri="{FF2B5EF4-FFF2-40B4-BE49-F238E27FC236}">
                  <a16:creationId xmlns:a16="http://schemas.microsoft.com/office/drawing/2014/main" id="{3BACB5DE-6511-8746-BC27-EFE1FE5BF3F1}"/>
                </a:ext>
              </a:extLst>
            </p:cNvPr>
            <p:cNvPicPr>
              <a:picLocks noChangeAspect="1"/>
            </p:cNvPicPr>
            <p:nvPr/>
          </p:nvPicPr>
          <p:blipFill>
            <a:blip r:embed="rId5"/>
            <a:stretch>
              <a:fillRect/>
            </a:stretch>
          </p:blipFill>
          <p:spPr>
            <a:xfrm>
              <a:off x="-335425" y="899443"/>
              <a:ext cx="9569443" cy="6264955"/>
            </a:xfrm>
            <a:prstGeom prst="rect">
              <a:avLst/>
            </a:prstGeom>
          </p:spPr>
        </p:pic>
        <p:cxnSp>
          <p:nvCxnSpPr>
            <p:cNvPr id="35" name="Straight Connector 34">
              <a:extLst>
                <a:ext uri="{FF2B5EF4-FFF2-40B4-BE49-F238E27FC236}">
                  <a16:creationId xmlns:a16="http://schemas.microsoft.com/office/drawing/2014/main" id="{7AD1A2B7-60C9-A44B-BABE-C760CFA7730E}"/>
                </a:ext>
              </a:extLst>
            </p:cNvPr>
            <p:cNvCxnSpPr>
              <a:cxnSpLocks/>
            </p:cNvCxnSpPr>
            <p:nvPr/>
          </p:nvCxnSpPr>
          <p:spPr>
            <a:xfrm flipV="1">
              <a:off x="1051992" y="5905175"/>
              <a:ext cx="3206052" cy="1"/>
            </a:xfrm>
            <a:prstGeom prst="line">
              <a:avLst/>
            </a:prstGeom>
            <a:ln w="38100"/>
          </p:spPr>
          <p:style>
            <a:lnRef idx="2">
              <a:schemeClr val="accent2"/>
            </a:lnRef>
            <a:fillRef idx="0">
              <a:schemeClr val="accent2"/>
            </a:fillRef>
            <a:effectRef idx="1">
              <a:schemeClr val="accent2"/>
            </a:effectRef>
            <a:fontRef idx="minor">
              <a:schemeClr val="tx1"/>
            </a:fontRef>
          </p:style>
        </p:cxnSp>
        <p:cxnSp>
          <p:nvCxnSpPr>
            <p:cNvPr id="36" name="Straight Connector 35">
              <a:extLst>
                <a:ext uri="{FF2B5EF4-FFF2-40B4-BE49-F238E27FC236}">
                  <a16:creationId xmlns:a16="http://schemas.microsoft.com/office/drawing/2014/main" id="{A7FE85C6-FBB8-5C41-94B5-17347CACE9D2}"/>
                </a:ext>
              </a:extLst>
            </p:cNvPr>
            <p:cNvCxnSpPr>
              <a:cxnSpLocks/>
            </p:cNvCxnSpPr>
            <p:nvPr/>
          </p:nvCxnSpPr>
          <p:spPr>
            <a:xfrm>
              <a:off x="4198749" y="1495367"/>
              <a:ext cx="40708" cy="4409808"/>
            </a:xfrm>
            <a:prstGeom prst="line">
              <a:avLst/>
            </a:prstGeom>
            <a:ln w="38100"/>
          </p:spPr>
          <p:style>
            <a:lnRef idx="2">
              <a:schemeClr val="accent2"/>
            </a:lnRef>
            <a:fillRef idx="0">
              <a:schemeClr val="accent2"/>
            </a:fillRef>
            <a:effectRef idx="1">
              <a:schemeClr val="accent2"/>
            </a:effectRef>
            <a:fontRef idx="minor">
              <a:schemeClr val="tx1"/>
            </a:fontRef>
          </p:style>
        </p:cxnSp>
      </p:grpSp>
      <p:sp>
        <p:nvSpPr>
          <p:cNvPr id="2" name="TextBox 1">
            <a:extLst>
              <a:ext uri="{FF2B5EF4-FFF2-40B4-BE49-F238E27FC236}">
                <a16:creationId xmlns:a16="http://schemas.microsoft.com/office/drawing/2014/main" id="{FB4D9DF5-F315-D542-BE79-EA0077501EC0}"/>
              </a:ext>
            </a:extLst>
          </p:cNvPr>
          <p:cNvSpPr txBox="1"/>
          <p:nvPr/>
        </p:nvSpPr>
        <p:spPr>
          <a:xfrm>
            <a:off x="10047767" y="632637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7547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nodeType="clickEffect">
                                  <p:stCondLst>
                                    <p:cond delay="0"/>
                                  </p:stCondLst>
                                  <p:childTnLst>
                                    <p:animEffect transition="out" filter="blinds(horizontal)">
                                      <p:cBhvr>
                                        <p:cTn id="20" dur="500"/>
                                        <p:tgtEl>
                                          <p:spTgt spid="37"/>
                                        </p:tgtEl>
                                      </p:cBhvr>
                                    </p:animEffect>
                                    <p:set>
                                      <p:cBhvr>
                                        <p:cTn id="21" dur="1" fill="hold">
                                          <p:stCondLst>
                                            <p:cond delay="499"/>
                                          </p:stCondLst>
                                        </p:cTn>
                                        <p:tgtEl>
                                          <p:spTgt spid="3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1858617" y="2956568"/>
            <a:ext cx="7353873" cy="2554545"/>
          </a:xfrm>
          <a:prstGeom prst="rect">
            <a:avLst/>
          </a:prstGeom>
          <a:noFill/>
        </p:spPr>
        <p:txBody>
          <a:bodyPr wrap="none" rtlCol="0">
            <a:spAutoFit/>
          </a:bodyPr>
          <a:lstStyle/>
          <a:p>
            <a:r>
              <a:rPr lang="en-US" sz="4000" dirty="0">
                <a:solidFill>
                  <a:srgbClr val="C00000"/>
                </a:solidFill>
                <a:latin typeface="Times New Roman" panose="02020603050405020304" pitchFamily="18" charset="0"/>
                <a:cs typeface="Times New Roman" panose="02020603050405020304" pitchFamily="18" charset="0"/>
              </a:rPr>
              <a:t>Provide today’s lecture               at:</a:t>
            </a:r>
          </a:p>
          <a:p>
            <a:endParaRPr lang="en-US" sz="4000" dirty="0">
              <a:solidFill>
                <a:srgbClr val="C0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pPr lvl="3"/>
            <a:r>
              <a:rPr lang="en-US" sz="4000"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https://bit.ly/2LLEfnd</a:t>
            </a:r>
            <a:endParaRPr lang="en-US" sz="4000" dirty="0">
              <a:solidFill>
                <a:srgbClr val="FF0000"/>
              </a:solidFill>
              <a:latin typeface="Times New Roman" panose="02020603050405020304" pitchFamily="18" charset="0"/>
              <a:cs typeface="Times New Roman" panose="02020603050405020304" pitchFamily="18" charset="0"/>
            </a:endParaRPr>
          </a:p>
          <a:p>
            <a:endParaRPr lang="en-US" sz="4000" dirty="0">
              <a:solidFill>
                <a:srgbClr val="C0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14EFDB8-D677-E345-B673-A289D290D2DD}"/>
              </a:ext>
            </a:extLst>
          </p:cNvPr>
          <p:cNvSpPr txBox="1"/>
          <p:nvPr/>
        </p:nvSpPr>
        <p:spPr>
          <a:xfrm>
            <a:off x="3487556" y="548236"/>
            <a:ext cx="4095993" cy="830997"/>
          </a:xfrm>
          <a:prstGeom prst="rect">
            <a:avLst/>
          </a:prstGeom>
          <a:noFill/>
        </p:spPr>
        <p:txBody>
          <a:bodyPr wrap="none" rtlCol="0">
            <a:spAutoFit/>
          </a:bodyPr>
          <a:lstStyle/>
          <a:p>
            <a:r>
              <a:rPr lang="en-US" sz="4800" dirty="0">
                <a:solidFill>
                  <a:srgbClr val="00B050"/>
                </a:solidFill>
                <a:latin typeface="Times New Roman" panose="02020603050405020304" pitchFamily="18" charset="0"/>
                <a:cs typeface="Times New Roman" panose="02020603050405020304" pitchFamily="18" charset="0"/>
              </a:rPr>
              <a:t>Have your say! </a:t>
            </a:r>
          </a:p>
        </p:txBody>
      </p:sp>
      <p:pic>
        <p:nvPicPr>
          <p:cNvPr id="3" name="Picture 2">
            <a:extLst>
              <a:ext uri="{FF2B5EF4-FFF2-40B4-BE49-F238E27FC236}">
                <a16:creationId xmlns:a16="http://schemas.microsoft.com/office/drawing/2014/main" id="{8BA85D7A-4E69-6241-8A5D-D37ACEE7599C}"/>
              </a:ext>
            </a:extLst>
          </p:cNvPr>
          <p:cNvPicPr>
            <a:picLocks noChangeAspect="1"/>
          </p:cNvPicPr>
          <p:nvPr/>
        </p:nvPicPr>
        <p:blipFill>
          <a:blip r:embed="rId3"/>
          <a:stretch>
            <a:fillRect/>
          </a:stretch>
        </p:blipFill>
        <p:spPr>
          <a:xfrm>
            <a:off x="6760645" y="2886739"/>
            <a:ext cx="1767368" cy="1084521"/>
          </a:xfrm>
          <a:prstGeom prst="rect">
            <a:avLst/>
          </a:prstGeom>
        </p:spPr>
      </p:pic>
    </p:spTree>
    <p:extLst>
      <p:ext uri="{BB962C8B-B14F-4D97-AF65-F5344CB8AC3E}">
        <p14:creationId xmlns:p14="http://schemas.microsoft.com/office/powerpoint/2010/main" val="382215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882C28-B973-E046-BAD0-E41D28972F50}"/>
              </a:ext>
            </a:extLst>
          </p:cNvPr>
          <p:cNvSpPr>
            <a:spLocks noGrp="1"/>
          </p:cNvSpPr>
          <p:nvPr>
            <p:ph idx="1"/>
          </p:nvPr>
        </p:nvSpPr>
        <p:spPr>
          <a:xfrm>
            <a:off x="557367" y="1124028"/>
            <a:ext cx="7729728" cy="3101983"/>
          </a:xfrm>
        </p:spPr>
        <p:txBody>
          <a:bodyPr/>
          <a:lstStyle/>
          <a:p>
            <a:pPr marL="0" indent="0">
              <a:buNone/>
            </a:pPr>
            <a:r>
              <a:rPr lang="en-US" sz="2700" dirty="0"/>
              <a:t>What is it?</a:t>
            </a:r>
          </a:p>
          <a:p>
            <a:pPr marL="0" indent="0">
              <a:buNone/>
            </a:pPr>
            <a:endParaRPr lang="en-US" sz="2700" dirty="0"/>
          </a:p>
          <a:p>
            <a:pPr marL="0" indent="0" defTabSz="457200">
              <a:buNone/>
            </a:pPr>
            <a:r>
              <a:rPr lang="en-US" sz="3500" dirty="0">
                <a:solidFill>
                  <a:srgbClr val="0070C0"/>
                </a:solidFill>
                <a:latin typeface="Times New Roman" panose="02020603050405020304" pitchFamily="18" charset="0"/>
                <a:cs typeface="Times New Roman" panose="02020603050405020304" pitchFamily="18" charset="0"/>
              </a:rPr>
              <a:t>Hypothesis testing</a:t>
            </a:r>
          </a:p>
          <a:p>
            <a:endParaRPr lang="en-US" sz="2700" dirty="0"/>
          </a:p>
          <a:p>
            <a:pPr marL="0" indent="0">
              <a:buNone/>
            </a:pPr>
            <a:endParaRPr lang="en-US" sz="2700" dirty="0"/>
          </a:p>
          <a:p>
            <a:endParaRPr lang="en-US" dirty="0"/>
          </a:p>
        </p:txBody>
      </p:sp>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451544" y="273713"/>
            <a:ext cx="5390148" cy="707886"/>
          </a:xfrm>
          <a:prstGeom prst="rect">
            <a:avLst/>
          </a:prstGeom>
          <a:noFill/>
        </p:spPr>
        <p:txBody>
          <a:bodyPr wrap="squar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a:t>
            </a:r>
          </a:p>
        </p:txBody>
      </p:sp>
      <p:pic>
        <p:nvPicPr>
          <p:cNvPr id="10" name="Picture 9" descr="A picture containing text&#10;&#10;Description automatically generated">
            <a:extLst>
              <a:ext uri="{FF2B5EF4-FFF2-40B4-BE49-F238E27FC236}">
                <a16:creationId xmlns:a16="http://schemas.microsoft.com/office/drawing/2014/main" id="{F21945AF-A19C-0443-BF5D-247A619924E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5264" y="2772160"/>
            <a:ext cx="3172789" cy="2554161"/>
          </a:xfrm>
          <a:prstGeom prst="rect">
            <a:avLst/>
          </a:prstGeom>
        </p:spPr>
      </p:pic>
      <p:pic>
        <p:nvPicPr>
          <p:cNvPr id="12" name="Picture 11" descr="A picture containing object, clock&#10;&#10;Description automatically generated">
            <a:extLst>
              <a:ext uri="{FF2B5EF4-FFF2-40B4-BE49-F238E27FC236}">
                <a16:creationId xmlns:a16="http://schemas.microsoft.com/office/drawing/2014/main" id="{E82557C1-2B14-3946-8D00-9633A6CF591B}"/>
              </a:ext>
            </a:extLst>
          </p:cNvPr>
          <p:cNvPicPr>
            <a:picLocks noChangeAspect="1"/>
          </p:cNvPicPr>
          <p:nvPr/>
        </p:nvPicPr>
        <p:blipFill rotWithShape="1">
          <a:blip r:embed="rId4">
            <a:extLst>
              <a:ext uri="{28A0092B-C50C-407E-A947-70E740481C1C}">
                <a14:useLocalDpi xmlns:a14="http://schemas.microsoft.com/office/drawing/2010/main"/>
              </a:ext>
            </a:extLst>
          </a:blip>
          <a:srcRect r="-1"/>
          <a:stretch/>
        </p:blipFill>
        <p:spPr>
          <a:xfrm>
            <a:off x="3485696" y="3030455"/>
            <a:ext cx="3166851" cy="2062283"/>
          </a:xfrm>
          <a:prstGeom prst="rect">
            <a:avLst/>
          </a:prstGeom>
        </p:spPr>
      </p:pic>
      <p:pic>
        <p:nvPicPr>
          <p:cNvPr id="29" name="Picture 28" descr="A group of people sitting at a fruit stand&#10;&#10;Description automatically generated">
            <a:extLst>
              <a:ext uri="{FF2B5EF4-FFF2-40B4-BE49-F238E27FC236}">
                <a16:creationId xmlns:a16="http://schemas.microsoft.com/office/drawing/2014/main" id="{54E292D2-3C9E-AC40-B6B0-22EF8DE24A82}"/>
              </a:ext>
            </a:extLst>
          </p:cNvPr>
          <p:cNvPicPr>
            <a:picLocks noChangeAspect="1"/>
          </p:cNvPicPr>
          <p:nvPr/>
        </p:nvPicPr>
        <p:blipFill>
          <a:blip r:embed="rId5"/>
          <a:stretch>
            <a:fillRect/>
          </a:stretch>
        </p:blipFill>
        <p:spPr>
          <a:xfrm>
            <a:off x="7521486" y="2009648"/>
            <a:ext cx="3693938" cy="2216363"/>
          </a:xfrm>
          <a:prstGeom prst="rect">
            <a:avLst/>
          </a:prstGeom>
        </p:spPr>
      </p:pic>
      <p:sp>
        <p:nvSpPr>
          <p:cNvPr id="30" name="TextBox 29">
            <a:extLst>
              <a:ext uri="{FF2B5EF4-FFF2-40B4-BE49-F238E27FC236}">
                <a16:creationId xmlns:a16="http://schemas.microsoft.com/office/drawing/2014/main" id="{BCB0DA36-E8B3-764B-ABA9-02D58AC0DEF1}"/>
              </a:ext>
            </a:extLst>
          </p:cNvPr>
          <p:cNvSpPr txBox="1"/>
          <p:nvPr/>
        </p:nvSpPr>
        <p:spPr>
          <a:xfrm>
            <a:off x="8625016" y="1594022"/>
            <a:ext cx="1427314" cy="338554"/>
          </a:xfrm>
          <a:prstGeom prst="rect">
            <a:avLst/>
          </a:prstGeom>
          <a:noFill/>
        </p:spPr>
        <p:txBody>
          <a:bodyPr wrap="none" rtlCol="0">
            <a:spAutoFit/>
          </a:bodyPr>
          <a:lstStyle/>
          <a:p>
            <a:r>
              <a:rPr lang="en-US" sz="1600" dirty="0"/>
              <a:t>POPULATION</a:t>
            </a:r>
          </a:p>
        </p:txBody>
      </p:sp>
      <p:pic>
        <p:nvPicPr>
          <p:cNvPr id="31" name="Picture 30" descr="A group of people sitting at a fruit stand&#10;&#10;Description automatically generated">
            <a:extLst>
              <a:ext uri="{FF2B5EF4-FFF2-40B4-BE49-F238E27FC236}">
                <a16:creationId xmlns:a16="http://schemas.microsoft.com/office/drawing/2014/main" id="{01CC772B-F0AE-964A-AB5B-8BFBB65DDEAA}"/>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832046" y="5189838"/>
            <a:ext cx="939114" cy="684323"/>
          </a:xfrm>
          <a:prstGeom prst="rect">
            <a:avLst/>
          </a:prstGeom>
        </p:spPr>
      </p:pic>
      <p:cxnSp>
        <p:nvCxnSpPr>
          <p:cNvPr id="33" name="Straight Arrow Connector 32">
            <a:extLst>
              <a:ext uri="{FF2B5EF4-FFF2-40B4-BE49-F238E27FC236}">
                <a16:creationId xmlns:a16="http://schemas.microsoft.com/office/drawing/2014/main" id="{CAD6D79C-85F5-5242-A6FA-433A6C1F0815}"/>
              </a:ext>
            </a:extLst>
          </p:cNvPr>
          <p:cNvCxnSpPr/>
          <p:nvPr/>
        </p:nvCxnSpPr>
        <p:spPr>
          <a:xfrm>
            <a:off x="9301603" y="4226011"/>
            <a:ext cx="0" cy="9638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A427C43-5565-B640-BFA0-9C879822C03A}"/>
              </a:ext>
            </a:extLst>
          </p:cNvPr>
          <p:cNvSpPr txBox="1"/>
          <p:nvPr/>
        </p:nvSpPr>
        <p:spPr>
          <a:xfrm>
            <a:off x="8859815" y="5874161"/>
            <a:ext cx="883575" cy="338554"/>
          </a:xfrm>
          <a:prstGeom prst="rect">
            <a:avLst/>
          </a:prstGeom>
          <a:noFill/>
        </p:spPr>
        <p:txBody>
          <a:bodyPr wrap="none" rtlCol="0">
            <a:spAutoFit/>
          </a:bodyPr>
          <a:lstStyle/>
          <a:p>
            <a:r>
              <a:rPr lang="en-US" sz="1600" dirty="0"/>
              <a:t>SAMPLE</a:t>
            </a:r>
          </a:p>
        </p:txBody>
      </p:sp>
      <p:cxnSp>
        <p:nvCxnSpPr>
          <p:cNvPr id="38" name="Straight Connector 37">
            <a:extLst>
              <a:ext uri="{FF2B5EF4-FFF2-40B4-BE49-F238E27FC236}">
                <a16:creationId xmlns:a16="http://schemas.microsoft.com/office/drawing/2014/main" id="{B0AF974D-9966-AC44-AD92-C4351D02DF8A}"/>
              </a:ext>
            </a:extLst>
          </p:cNvPr>
          <p:cNvCxnSpPr>
            <a:cxnSpLocks/>
          </p:cNvCxnSpPr>
          <p:nvPr/>
        </p:nvCxnSpPr>
        <p:spPr>
          <a:xfrm>
            <a:off x="6845643" y="1235676"/>
            <a:ext cx="0" cy="4977039"/>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9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399179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p>
        </p:txBody>
      </p:sp>
      <p:sp>
        <p:nvSpPr>
          <p:cNvPr id="5" name="TextBox 4">
            <a:extLst>
              <a:ext uri="{FF2B5EF4-FFF2-40B4-BE49-F238E27FC236}">
                <a16:creationId xmlns:a16="http://schemas.microsoft.com/office/drawing/2014/main" id="{5FB5E4CC-DAF7-6C4D-8472-A21BDBB11067}"/>
              </a:ext>
            </a:extLst>
          </p:cNvPr>
          <p:cNvSpPr txBox="1"/>
          <p:nvPr/>
        </p:nvSpPr>
        <p:spPr>
          <a:xfrm>
            <a:off x="2581249" y="2110451"/>
            <a:ext cx="4584356" cy="3323987"/>
          </a:xfrm>
          <a:prstGeom prst="rect">
            <a:avLst/>
          </a:prstGeom>
          <a:noFill/>
        </p:spPr>
        <p:txBody>
          <a:bodyPr wrap="square" rtlCol="0">
            <a:spAutoFit/>
          </a:bodyPr>
          <a:lstStyle/>
          <a:p>
            <a:pPr marL="742950" indent="-742950">
              <a:buFont typeface="+mj-lt"/>
              <a:buAutoNum type="arabicPeriod"/>
            </a:pPr>
            <a:r>
              <a:rPr lang="en-US" sz="4200" dirty="0">
                <a:latin typeface="Times New Roman" panose="02020603050405020304" pitchFamily="18" charset="0"/>
                <a:cs typeface="Times New Roman" panose="02020603050405020304" pitchFamily="18" charset="0"/>
              </a:rPr>
              <a:t>Hypotheses</a:t>
            </a:r>
          </a:p>
          <a:p>
            <a:pPr marL="742950" indent="-742950">
              <a:buFont typeface="+mj-lt"/>
              <a:buAutoNum type="arabicPeriod"/>
            </a:pPr>
            <a:r>
              <a:rPr lang="en-US" sz="4200" dirty="0">
                <a:latin typeface="Times New Roman" panose="02020603050405020304" pitchFamily="18" charset="0"/>
                <a:cs typeface="Times New Roman" panose="02020603050405020304" pitchFamily="18" charset="0"/>
              </a:rPr>
              <a:t>Significance</a:t>
            </a:r>
          </a:p>
          <a:p>
            <a:pPr marL="742950" indent="-742950">
              <a:buFont typeface="+mj-lt"/>
              <a:buAutoNum type="arabicPeriod"/>
            </a:pPr>
            <a:r>
              <a:rPr lang="en-US" sz="4200" dirty="0">
                <a:latin typeface="Times New Roman" panose="02020603050405020304" pitchFamily="18" charset="0"/>
                <a:cs typeface="Times New Roman" panose="02020603050405020304" pitchFamily="18" charset="0"/>
              </a:rPr>
              <a:t>Sample</a:t>
            </a:r>
          </a:p>
          <a:p>
            <a:pPr marL="742950" indent="-742950">
              <a:buFont typeface="+mj-lt"/>
              <a:buAutoNum type="arabicPeriod"/>
            </a:pPr>
            <a:r>
              <a:rPr lang="en-US" sz="4200" dirty="0">
                <a:latin typeface="Times New Roman" panose="02020603050405020304" pitchFamily="18" charset="0"/>
                <a:cs typeface="Times New Roman" panose="02020603050405020304" pitchFamily="18" charset="0"/>
              </a:rPr>
              <a:t>P-value</a:t>
            </a:r>
          </a:p>
          <a:p>
            <a:pPr marL="742950" indent="-742950">
              <a:buFont typeface="+mj-lt"/>
              <a:buAutoNum type="arabicPeriod"/>
            </a:pPr>
            <a:r>
              <a:rPr lang="en-US" sz="4200" dirty="0">
                <a:latin typeface="Times New Roman" panose="02020603050405020304" pitchFamily="18" charset="0"/>
                <a:cs typeface="Times New Roman" panose="02020603050405020304" pitchFamily="18" charset="0"/>
              </a:rPr>
              <a:t>Decision</a:t>
            </a:r>
          </a:p>
        </p:txBody>
      </p:sp>
    </p:spTree>
    <p:extLst>
      <p:ext uri="{BB962C8B-B14F-4D97-AF65-F5344CB8AC3E}">
        <p14:creationId xmlns:p14="http://schemas.microsoft.com/office/powerpoint/2010/main" val="145776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399179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p>
        </p:txBody>
      </p:sp>
      <p:sp>
        <p:nvSpPr>
          <p:cNvPr id="5" name="TextBox 4">
            <a:extLst>
              <a:ext uri="{FF2B5EF4-FFF2-40B4-BE49-F238E27FC236}">
                <a16:creationId xmlns:a16="http://schemas.microsoft.com/office/drawing/2014/main" id="{5FB5E4CC-DAF7-6C4D-8472-A21BDBB11067}"/>
              </a:ext>
            </a:extLst>
          </p:cNvPr>
          <p:cNvSpPr txBox="1"/>
          <p:nvPr/>
        </p:nvSpPr>
        <p:spPr>
          <a:xfrm>
            <a:off x="192034" y="1350609"/>
            <a:ext cx="6359148" cy="2554545"/>
          </a:xfrm>
          <a:prstGeom prst="rect">
            <a:avLst/>
          </a:prstGeom>
          <a:noFill/>
        </p:spPr>
        <p:txBody>
          <a:bodyPr wrap="square" rtlCol="0">
            <a:spAutoFit/>
          </a:bodyPr>
          <a:lstStyle/>
          <a:p>
            <a:pPr marL="346950" indent="-742950">
              <a:buFont typeface="+mj-lt"/>
              <a:buAutoNum type="arabicPeriod"/>
            </a:pPr>
            <a:r>
              <a:rPr lang="en-US" sz="3200" dirty="0">
                <a:latin typeface="Times New Roman" panose="02020603050405020304" pitchFamily="18" charset="0"/>
                <a:cs typeface="Times New Roman" panose="02020603050405020304" pitchFamily="18" charset="0"/>
              </a:rPr>
              <a:t>Hypotheses</a:t>
            </a:r>
          </a:p>
          <a:p>
            <a:pPr marL="285750" indent="-28575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Null Hypothesis, H</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a:t>
            </a:r>
          </a:p>
          <a:p>
            <a:pPr marL="571500" indent="-5715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Alternative Hypothesis, H</a:t>
            </a:r>
            <a:r>
              <a:rPr lang="en-US" sz="3200" baseline="-25000" dirty="0">
                <a:latin typeface="Times New Roman" panose="02020603050405020304" pitchFamily="18" charset="0"/>
                <a:cs typeface="Times New Roman" panose="02020603050405020304" pitchFamily="18" charset="0"/>
              </a:rPr>
              <a:t>1</a:t>
            </a:r>
            <a:r>
              <a:rPr lang="en-US" sz="3200" dirty="0">
                <a:latin typeface="Times New Roman" panose="02020603050405020304" pitchFamily="18" charset="0"/>
                <a:cs typeface="Times New Roman" panose="02020603050405020304" pitchFamily="18" charset="0"/>
              </a:rPr>
              <a:t> or H</a:t>
            </a:r>
            <a:r>
              <a:rPr lang="en-US" sz="3200" baseline="-25000" dirty="0">
                <a:latin typeface="Times New Roman" panose="02020603050405020304" pitchFamily="18" charset="0"/>
                <a:cs typeface="Times New Roman" panose="02020603050405020304" pitchFamily="18" charset="0"/>
              </a:rPr>
              <a:t>A    </a:t>
            </a:r>
          </a:p>
        </p:txBody>
      </p:sp>
      <p:pic>
        <p:nvPicPr>
          <p:cNvPr id="3" name="Picture 2" descr="A close up of a sign&#10;&#10;Description automatically generated">
            <a:extLst>
              <a:ext uri="{FF2B5EF4-FFF2-40B4-BE49-F238E27FC236}">
                <a16:creationId xmlns:a16="http://schemas.microsoft.com/office/drawing/2014/main" id="{9872BACF-070C-304C-8C5D-5EC04C26DAC3}"/>
              </a:ext>
            </a:extLst>
          </p:cNvPr>
          <p:cNvPicPr>
            <a:picLocks noChangeAspect="1"/>
          </p:cNvPicPr>
          <p:nvPr/>
        </p:nvPicPr>
        <p:blipFill>
          <a:blip r:embed="rId3"/>
          <a:stretch>
            <a:fillRect/>
          </a:stretch>
        </p:blipFill>
        <p:spPr>
          <a:xfrm>
            <a:off x="7760042" y="1002730"/>
            <a:ext cx="3904907" cy="3096280"/>
          </a:xfrm>
          <a:prstGeom prst="rect">
            <a:avLst/>
          </a:prstGeom>
        </p:spPr>
      </p:pic>
      <p:pic>
        <p:nvPicPr>
          <p:cNvPr id="6" name="Picture 5">
            <a:extLst>
              <a:ext uri="{FF2B5EF4-FFF2-40B4-BE49-F238E27FC236}">
                <a16:creationId xmlns:a16="http://schemas.microsoft.com/office/drawing/2014/main" id="{5E624E1D-AB2E-9E4D-9200-AC6DF9256F60}"/>
              </a:ext>
            </a:extLst>
          </p:cNvPr>
          <p:cNvPicPr>
            <a:picLocks noChangeAspect="1"/>
          </p:cNvPicPr>
          <p:nvPr/>
        </p:nvPicPr>
        <p:blipFill>
          <a:blip r:embed="rId4"/>
          <a:stretch>
            <a:fillRect/>
          </a:stretch>
        </p:blipFill>
        <p:spPr>
          <a:xfrm>
            <a:off x="7074415" y="913812"/>
            <a:ext cx="5117585" cy="3274116"/>
          </a:xfrm>
          <a:prstGeom prst="rect">
            <a:avLst/>
          </a:prstGeom>
        </p:spPr>
      </p:pic>
      <p:pic>
        <p:nvPicPr>
          <p:cNvPr id="10" name="Picture 9">
            <a:extLst>
              <a:ext uri="{FF2B5EF4-FFF2-40B4-BE49-F238E27FC236}">
                <a16:creationId xmlns:a16="http://schemas.microsoft.com/office/drawing/2014/main" id="{538471E7-9FDD-FD45-9799-4C33069E810B}"/>
              </a:ext>
            </a:extLst>
          </p:cNvPr>
          <p:cNvPicPr>
            <a:picLocks noChangeAspect="1"/>
          </p:cNvPicPr>
          <p:nvPr/>
        </p:nvPicPr>
        <p:blipFill>
          <a:blip r:embed="rId5"/>
          <a:stretch>
            <a:fillRect/>
          </a:stretch>
        </p:blipFill>
        <p:spPr>
          <a:xfrm>
            <a:off x="7074415" y="894911"/>
            <a:ext cx="5117585" cy="3234029"/>
          </a:xfrm>
          <a:prstGeom prst="rect">
            <a:avLst/>
          </a:prstGeom>
        </p:spPr>
      </p:pic>
      <p:pic>
        <p:nvPicPr>
          <p:cNvPr id="12" name="Picture 11">
            <a:extLst>
              <a:ext uri="{FF2B5EF4-FFF2-40B4-BE49-F238E27FC236}">
                <a16:creationId xmlns:a16="http://schemas.microsoft.com/office/drawing/2014/main" id="{14FDBF41-8889-DC4D-91CB-89C01DFED1B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3546388" y="4551447"/>
            <a:ext cx="1623712" cy="2034077"/>
          </a:xfrm>
          <a:prstGeom prst="rect">
            <a:avLst/>
          </a:prstGeom>
        </p:spPr>
      </p:pic>
      <p:pic>
        <p:nvPicPr>
          <p:cNvPr id="14" name="Picture 13">
            <a:extLst>
              <a:ext uri="{FF2B5EF4-FFF2-40B4-BE49-F238E27FC236}">
                <a16:creationId xmlns:a16="http://schemas.microsoft.com/office/drawing/2014/main" id="{0EE3440D-1640-0C4D-B316-46E5FC03EBF1}"/>
              </a:ext>
            </a:extLst>
          </p:cNvPr>
          <p:cNvPicPr>
            <a:picLocks noChangeAspect="1"/>
          </p:cNvPicPr>
          <p:nvPr/>
        </p:nvPicPr>
        <p:blipFill>
          <a:blip r:embed="rId7"/>
          <a:stretch>
            <a:fillRect/>
          </a:stretch>
        </p:blipFill>
        <p:spPr>
          <a:xfrm>
            <a:off x="1858617" y="4541430"/>
            <a:ext cx="3267161" cy="2026413"/>
          </a:xfrm>
          <a:prstGeom prst="rect">
            <a:avLst/>
          </a:prstGeom>
        </p:spPr>
      </p:pic>
      <p:pic>
        <p:nvPicPr>
          <p:cNvPr id="16" name="Picture 15">
            <a:extLst>
              <a:ext uri="{FF2B5EF4-FFF2-40B4-BE49-F238E27FC236}">
                <a16:creationId xmlns:a16="http://schemas.microsoft.com/office/drawing/2014/main" id="{9F17AB45-5291-7843-9FA6-4DB260457B9F}"/>
              </a:ext>
            </a:extLst>
          </p:cNvPr>
          <p:cNvPicPr>
            <a:picLocks noChangeAspect="1"/>
          </p:cNvPicPr>
          <p:nvPr/>
        </p:nvPicPr>
        <p:blipFill>
          <a:blip r:embed="rId8"/>
          <a:stretch>
            <a:fillRect/>
          </a:stretch>
        </p:blipFill>
        <p:spPr>
          <a:xfrm>
            <a:off x="7924896" y="4479645"/>
            <a:ext cx="3149258" cy="2185369"/>
          </a:xfrm>
          <a:prstGeom prst="rect">
            <a:avLst/>
          </a:prstGeom>
        </p:spPr>
      </p:pic>
      <p:pic>
        <p:nvPicPr>
          <p:cNvPr id="4" name="Picture 3">
            <a:extLst>
              <a:ext uri="{FF2B5EF4-FFF2-40B4-BE49-F238E27FC236}">
                <a16:creationId xmlns:a16="http://schemas.microsoft.com/office/drawing/2014/main" id="{A8547A71-FF21-4240-9E96-79B1E92C559A}"/>
              </a:ext>
            </a:extLst>
          </p:cNvPr>
          <p:cNvPicPr>
            <a:picLocks noChangeAspect="1"/>
          </p:cNvPicPr>
          <p:nvPr/>
        </p:nvPicPr>
        <p:blipFill>
          <a:blip r:embed="rId9"/>
          <a:stretch>
            <a:fillRect/>
          </a:stretch>
        </p:blipFill>
        <p:spPr>
          <a:xfrm>
            <a:off x="4181385" y="2266901"/>
            <a:ext cx="581773" cy="721959"/>
          </a:xfrm>
          <a:prstGeom prst="rect">
            <a:avLst/>
          </a:prstGeom>
        </p:spPr>
      </p:pic>
      <p:pic>
        <p:nvPicPr>
          <p:cNvPr id="11" name="Picture 10">
            <a:extLst>
              <a:ext uri="{FF2B5EF4-FFF2-40B4-BE49-F238E27FC236}">
                <a16:creationId xmlns:a16="http://schemas.microsoft.com/office/drawing/2014/main" id="{053CAFD8-42B2-4541-A734-09B4B9D8594E}"/>
              </a:ext>
            </a:extLst>
          </p:cNvPr>
          <p:cNvPicPr>
            <a:picLocks noChangeAspect="1"/>
          </p:cNvPicPr>
          <p:nvPr/>
        </p:nvPicPr>
        <p:blipFill>
          <a:blip r:embed="rId10"/>
          <a:stretch>
            <a:fillRect/>
          </a:stretch>
        </p:blipFill>
        <p:spPr>
          <a:xfrm>
            <a:off x="6460776" y="3367522"/>
            <a:ext cx="469900" cy="596900"/>
          </a:xfrm>
          <a:prstGeom prst="rect">
            <a:avLst/>
          </a:prstGeom>
        </p:spPr>
      </p:pic>
    </p:spTree>
    <p:extLst>
      <p:ext uri="{BB962C8B-B14F-4D97-AF65-F5344CB8AC3E}">
        <p14:creationId xmlns:p14="http://schemas.microsoft.com/office/powerpoint/2010/main" val="17269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399179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p>
        </p:txBody>
      </p:sp>
      <p:sp>
        <p:nvSpPr>
          <p:cNvPr id="6" name="TextBox 5">
            <a:extLst>
              <a:ext uri="{FF2B5EF4-FFF2-40B4-BE49-F238E27FC236}">
                <a16:creationId xmlns:a16="http://schemas.microsoft.com/office/drawing/2014/main" id="{64607A94-3748-BC43-9C68-34BE8E5E17B4}"/>
              </a:ext>
            </a:extLst>
          </p:cNvPr>
          <p:cNvSpPr txBox="1"/>
          <p:nvPr/>
        </p:nvSpPr>
        <p:spPr>
          <a:xfrm>
            <a:off x="585349" y="1925100"/>
            <a:ext cx="9819040" cy="3539430"/>
          </a:xfrm>
          <a:prstGeom prst="rect">
            <a:avLst/>
          </a:prstGeom>
          <a:noFill/>
        </p:spPr>
        <p:txBody>
          <a:bodyPr wrap="square" rtlCol="0">
            <a:spAutoFit/>
          </a:bodyPr>
          <a:lstStyle/>
          <a:p>
            <a:pPr marL="346950" indent="-742950">
              <a:buFont typeface="+mj-lt"/>
              <a:buAutoNum type="arabicPeriod"/>
            </a:pPr>
            <a:r>
              <a:rPr lang="en-US" sz="3200" dirty="0">
                <a:latin typeface="Times New Roman" panose="02020603050405020304" pitchFamily="18" charset="0"/>
                <a:cs typeface="Times New Roman" panose="02020603050405020304" pitchFamily="18" charset="0"/>
              </a:rPr>
              <a:t>Hypotheses </a:t>
            </a:r>
            <a:r>
              <a:rPr lang="en-US" sz="3200" b="1" u="sng" dirty="0">
                <a:latin typeface="Times New Roman" panose="02020603050405020304" pitchFamily="18" charset="0"/>
                <a:cs typeface="Times New Roman" panose="02020603050405020304" pitchFamily="18" charset="0"/>
              </a:rPr>
              <a:t>Notes</a:t>
            </a:r>
          </a:p>
          <a:p>
            <a:pPr marL="285750" indent="-28575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Hypothesis is about population parameters</a:t>
            </a:r>
          </a:p>
          <a:p>
            <a:pPr marL="571500" indent="-5715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Null Hypothesis (H</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generally represents no effect</a:t>
            </a:r>
          </a:p>
          <a:p>
            <a:pPr marL="571500" indent="-5715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H</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 includes equality (= or ≤ or ≥), H</a:t>
            </a:r>
            <a:r>
              <a:rPr lang="en-US" sz="3200" baseline="-25000" dirty="0">
                <a:latin typeface="Times New Roman" panose="02020603050405020304" pitchFamily="18" charset="0"/>
                <a:cs typeface="Times New Roman" panose="02020603050405020304" pitchFamily="18" charset="0"/>
              </a:rPr>
              <a:t>1</a:t>
            </a:r>
            <a:r>
              <a:rPr lang="en-US" sz="3200" dirty="0">
                <a:latin typeface="Times New Roman" panose="02020603050405020304" pitchFamily="18" charset="0"/>
                <a:cs typeface="Times New Roman" panose="02020603050405020304" pitchFamily="18" charset="0"/>
              </a:rPr>
              <a:t> does not. </a:t>
            </a:r>
            <a:endParaRPr lang="en-US" sz="320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22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399179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p>
        </p:txBody>
      </p:sp>
      <p:sp>
        <p:nvSpPr>
          <p:cNvPr id="6" name="TextBox 5">
            <a:extLst>
              <a:ext uri="{FF2B5EF4-FFF2-40B4-BE49-F238E27FC236}">
                <a16:creationId xmlns:a16="http://schemas.microsoft.com/office/drawing/2014/main" id="{64607A94-3748-BC43-9C68-34BE8E5E17B4}"/>
              </a:ext>
            </a:extLst>
          </p:cNvPr>
          <p:cNvSpPr txBox="1"/>
          <p:nvPr/>
        </p:nvSpPr>
        <p:spPr>
          <a:xfrm>
            <a:off x="539742" y="1366897"/>
            <a:ext cx="9819040"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2. Level of significance </a:t>
            </a:r>
            <a:endParaRPr lang="en-US" sz="3200" b="1" u="sng"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 = 0.05</a:t>
            </a:r>
            <a:endParaRPr lang="en-US" sz="3200" baseline="-250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B0A266-4C61-C14A-8E3B-EEB2B19FED8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479153" y="2877105"/>
            <a:ext cx="1391210" cy="1569660"/>
          </a:xfrm>
          <a:prstGeom prst="rect">
            <a:avLst/>
          </a:prstGeom>
        </p:spPr>
      </p:pic>
      <p:pic>
        <p:nvPicPr>
          <p:cNvPr id="11" name="Picture 10">
            <a:extLst>
              <a:ext uri="{FF2B5EF4-FFF2-40B4-BE49-F238E27FC236}">
                <a16:creationId xmlns:a16="http://schemas.microsoft.com/office/drawing/2014/main" id="{1E4DB416-008A-494E-8120-B7834B927A6C}"/>
              </a:ext>
            </a:extLst>
          </p:cNvPr>
          <p:cNvPicPr>
            <a:picLocks noChangeAspect="1"/>
          </p:cNvPicPr>
          <p:nvPr/>
        </p:nvPicPr>
        <p:blipFill rotWithShape="1">
          <a:blip r:embed="rId4"/>
          <a:srcRect t="156"/>
          <a:stretch/>
        </p:blipFill>
        <p:spPr>
          <a:xfrm>
            <a:off x="3998782" y="3077160"/>
            <a:ext cx="1156731" cy="1724140"/>
          </a:xfrm>
          <a:prstGeom prst="rect">
            <a:avLst/>
          </a:prstGeom>
        </p:spPr>
      </p:pic>
      <p:sp>
        <p:nvSpPr>
          <p:cNvPr id="12" name="TextBox 11">
            <a:extLst>
              <a:ext uri="{FF2B5EF4-FFF2-40B4-BE49-F238E27FC236}">
                <a16:creationId xmlns:a16="http://schemas.microsoft.com/office/drawing/2014/main" id="{81CFE1CE-456A-9347-A4B1-13F43106C5D6}"/>
              </a:ext>
            </a:extLst>
          </p:cNvPr>
          <p:cNvSpPr txBox="1"/>
          <p:nvPr/>
        </p:nvSpPr>
        <p:spPr>
          <a:xfrm>
            <a:off x="564456" y="3077160"/>
            <a:ext cx="3182859" cy="584775"/>
          </a:xfrm>
          <a:prstGeom prst="rect">
            <a:avLst/>
          </a:prstGeom>
          <a:noFill/>
        </p:spPr>
        <p:txBody>
          <a:bodyPr wrap="none" rtlCol="0">
            <a:spAutoFit/>
          </a:bodyPr>
          <a:lstStyle/>
          <a:p>
            <a:pPr marL="571500" indent="-571500">
              <a:buFont typeface="Wingdings" pitchFamily="2" charset="2"/>
              <a:buChar char="ü"/>
            </a:pPr>
            <a:r>
              <a:rPr lang="en-US" sz="3200" dirty="0">
                <a:latin typeface="Times New Roman" panose="02020603050405020304" pitchFamily="18" charset="0"/>
                <a:cs typeface="Times New Roman" panose="02020603050405020304" pitchFamily="18" charset="0"/>
              </a:rPr>
              <a:t>You are wrong</a:t>
            </a:r>
          </a:p>
        </p:txBody>
      </p:sp>
      <p:sp>
        <p:nvSpPr>
          <p:cNvPr id="13" name="TextBox 12">
            <a:extLst>
              <a:ext uri="{FF2B5EF4-FFF2-40B4-BE49-F238E27FC236}">
                <a16:creationId xmlns:a16="http://schemas.microsoft.com/office/drawing/2014/main" id="{9F9B9DED-BAB6-6A42-8216-300B17FA6097}"/>
              </a:ext>
            </a:extLst>
          </p:cNvPr>
          <p:cNvSpPr txBox="1"/>
          <p:nvPr/>
        </p:nvSpPr>
        <p:spPr>
          <a:xfrm>
            <a:off x="6289589" y="3319456"/>
            <a:ext cx="3158813" cy="584775"/>
          </a:xfrm>
          <a:prstGeom prst="rect">
            <a:avLst/>
          </a:prstGeom>
          <a:noFill/>
        </p:spPr>
        <p:txBody>
          <a:bodyPr wrap="none" rtlCol="0">
            <a:spAutoFit/>
          </a:bodyPr>
          <a:lstStyle/>
          <a:p>
            <a:pPr marL="457200" indent="-457200">
              <a:buFont typeface="Wingdings" pitchFamily="2" charset="2"/>
              <a:buChar char="ü"/>
            </a:pPr>
            <a:r>
              <a:rPr lang="en-US" sz="3200" dirty="0">
                <a:latin typeface="Times New Roman" panose="02020603050405020304" pitchFamily="18" charset="0"/>
                <a:cs typeface="Times New Roman" panose="02020603050405020304" pitchFamily="18" charset="0"/>
              </a:rPr>
              <a:t>You are correct</a:t>
            </a:r>
          </a:p>
        </p:txBody>
      </p:sp>
      <p:sp>
        <p:nvSpPr>
          <p:cNvPr id="14" name="TextBox 13">
            <a:extLst>
              <a:ext uri="{FF2B5EF4-FFF2-40B4-BE49-F238E27FC236}">
                <a16:creationId xmlns:a16="http://schemas.microsoft.com/office/drawing/2014/main" id="{55BEE92F-91F6-3540-8AB8-D6F0F5454EBC}"/>
              </a:ext>
            </a:extLst>
          </p:cNvPr>
          <p:cNvSpPr txBox="1"/>
          <p:nvPr/>
        </p:nvSpPr>
        <p:spPr>
          <a:xfrm>
            <a:off x="716692" y="5609968"/>
            <a:ext cx="1890261"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3. Sample</a:t>
            </a:r>
            <a:r>
              <a:rPr lang="en-US" dirty="0"/>
              <a:t> </a:t>
            </a:r>
          </a:p>
        </p:txBody>
      </p:sp>
      <p:pic>
        <p:nvPicPr>
          <p:cNvPr id="15" name="Picture 14" descr="A picture containing text&#10;&#10;Description automatically generated">
            <a:extLst>
              <a:ext uri="{FF2B5EF4-FFF2-40B4-BE49-F238E27FC236}">
                <a16:creationId xmlns:a16="http://schemas.microsoft.com/office/drawing/2014/main" id="{17BCE974-9BA1-C64D-8E10-8346E340457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922501" y="5040888"/>
            <a:ext cx="2233012" cy="1797621"/>
          </a:xfrm>
          <a:prstGeom prst="rect">
            <a:avLst/>
          </a:prstGeom>
        </p:spPr>
      </p:pic>
      <p:pic>
        <p:nvPicPr>
          <p:cNvPr id="16" name="Picture 15" descr="A picture containing object, clock&#10;&#10;Description automatically generated">
            <a:extLst>
              <a:ext uri="{FF2B5EF4-FFF2-40B4-BE49-F238E27FC236}">
                <a16:creationId xmlns:a16="http://schemas.microsoft.com/office/drawing/2014/main" id="{AE6E6017-4938-3647-9275-D03770A2A49A}"/>
              </a:ext>
            </a:extLst>
          </p:cNvPr>
          <p:cNvPicPr>
            <a:picLocks noChangeAspect="1"/>
          </p:cNvPicPr>
          <p:nvPr/>
        </p:nvPicPr>
        <p:blipFill rotWithShape="1">
          <a:blip r:embed="rId6">
            <a:extLst>
              <a:ext uri="{28A0092B-C50C-407E-A947-70E740481C1C}">
                <a14:useLocalDpi xmlns:a14="http://schemas.microsoft.com/office/drawing/2010/main"/>
              </a:ext>
            </a:extLst>
          </a:blip>
          <a:srcRect r="-1"/>
          <a:stretch/>
        </p:blipFill>
        <p:spPr>
          <a:xfrm>
            <a:off x="5162815" y="5213979"/>
            <a:ext cx="2228833" cy="1451437"/>
          </a:xfrm>
          <a:prstGeom prst="rect">
            <a:avLst/>
          </a:prstGeom>
        </p:spPr>
      </p:pic>
    </p:spTree>
    <p:extLst>
      <p:ext uri="{BB962C8B-B14F-4D97-AF65-F5344CB8AC3E}">
        <p14:creationId xmlns:p14="http://schemas.microsoft.com/office/powerpoint/2010/main" val="1779768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399179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p>
        </p:txBody>
      </p:sp>
      <p:sp>
        <p:nvSpPr>
          <p:cNvPr id="6" name="TextBox 5">
            <a:extLst>
              <a:ext uri="{FF2B5EF4-FFF2-40B4-BE49-F238E27FC236}">
                <a16:creationId xmlns:a16="http://schemas.microsoft.com/office/drawing/2014/main" id="{64607A94-3748-BC43-9C68-34BE8E5E17B4}"/>
              </a:ext>
            </a:extLst>
          </p:cNvPr>
          <p:cNvSpPr txBox="1"/>
          <p:nvPr/>
        </p:nvSpPr>
        <p:spPr>
          <a:xfrm>
            <a:off x="585350" y="1487348"/>
            <a:ext cx="11606650" cy="600164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 P-value</a:t>
            </a:r>
          </a:p>
          <a:p>
            <a:pPr marL="457200" indent="-4572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ü"/>
            </a:pPr>
            <a:r>
              <a:rPr lang="en-US" sz="3200" i="1" dirty="0">
                <a:latin typeface="Times New Roman" panose="02020603050405020304" pitchFamily="18" charset="0"/>
                <a:cs typeface="Times New Roman" panose="02020603050405020304" pitchFamily="18" charset="0"/>
              </a:rPr>
              <a:t> If the null hypothesis was true, the sampling variation will produce an estimate further away from the hypothesised value.</a:t>
            </a:r>
          </a:p>
          <a:p>
            <a:endParaRPr lang="en-US" sz="3200" b="1" u="sng"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5. Decision</a:t>
            </a:r>
          </a:p>
          <a:p>
            <a:endParaRPr lang="en-US" sz="3200" dirty="0">
              <a:latin typeface="Times New Roman" panose="02020603050405020304" pitchFamily="18" charset="0"/>
              <a:cs typeface="Times New Roman" panose="02020603050405020304" pitchFamily="18" charset="0"/>
            </a:endParaRPr>
          </a:p>
          <a:p>
            <a:pPr marL="457200" indent="-457200">
              <a:buFont typeface="Wingdings" pitchFamily="2" charset="2"/>
              <a:buChar char="ü"/>
            </a:pPr>
            <a:r>
              <a:rPr lang="en-US" sz="3200" dirty="0">
                <a:latin typeface="Times New Roman" panose="02020603050405020304" pitchFamily="18" charset="0"/>
                <a:cs typeface="Times New Roman" panose="02020603050405020304" pitchFamily="18" charset="0"/>
              </a:rPr>
              <a:t>Accept or Reject the hypothesis</a:t>
            </a:r>
          </a:p>
          <a:p>
            <a:pPr marL="457200" indent="-457200">
              <a:buFont typeface="Wingdings" pitchFamily="2" charset="2"/>
              <a:buChar char="ü"/>
            </a:pPr>
            <a:r>
              <a:rPr lang="en-US" sz="3200" dirty="0">
                <a:latin typeface="Times New Roman" panose="02020603050405020304" pitchFamily="18" charset="0"/>
                <a:cs typeface="Times New Roman" panose="02020603050405020304" pitchFamily="18" charset="0"/>
              </a:rPr>
              <a:t>If P-value &lt; ⍺ (Reject H</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a:t>
            </a:r>
          </a:p>
          <a:p>
            <a:pPr marL="457200" indent="-457200">
              <a:buFont typeface="Wingdings" pitchFamily="2" charset="2"/>
              <a:buChar char="ü"/>
            </a:pPr>
            <a:r>
              <a:rPr lang="en-US" sz="3200" dirty="0">
                <a:latin typeface="Times New Roman" panose="02020603050405020304" pitchFamily="18" charset="0"/>
                <a:cs typeface="Times New Roman" panose="02020603050405020304" pitchFamily="18" charset="0"/>
              </a:rPr>
              <a:t>If P-value &gt; ⍺ </a:t>
            </a:r>
            <a:r>
              <a:rPr lang="en-US" sz="3200" baseline="-250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(Accept H</a:t>
            </a:r>
            <a:r>
              <a:rPr lang="en-US" sz="3200" baseline="-25000" dirty="0">
                <a:latin typeface="Times New Roman" panose="02020603050405020304" pitchFamily="18" charset="0"/>
                <a:cs typeface="Times New Roman" panose="02020603050405020304" pitchFamily="18" charset="0"/>
              </a:rPr>
              <a:t>0</a:t>
            </a:r>
            <a:r>
              <a:rPr lang="en-US" sz="3200" dirty="0">
                <a:latin typeface="Times New Roman" panose="02020603050405020304" pitchFamily="18" charset="0"/>
                <a:cs typeface="Times New Roman" panose="02020603050405020304" pitchFamily="18" charset="0"/>
              </a:rPr>
              <a:t>)</a:t>
            </a:r>
          </a:p>
          <a:p>
            <a:pPr marL="457200" indent="-4572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a:p>
            <a:pPr marL="571500" indent="-571500">
              <a:buFont typeface="Wingdings" pitchFamily="2" charset="2"/>
              <a:buChar char="ü"/>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497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585350" y="479183"/>
            <a:ext cx="6482608"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a:t>
            </a:r>
            <a:r>
              <a:rPr lang="en-US" sz="4000">
                <a:solidFill>
                  <a:srgbClr val="0070C0"/>
                </a:solidFill>
                <a:latin typeface="Times New Roman" panose="02020603050405020304" pitchFamily="18" charset="0"/>
                <a:cs typeface="Times New Roman" panose="02020603050405020304" pitchFamily="18" charset="0"/>
              </a:rPr>
              <a:t>: Error Type</a:t>
            </a:r>
            <a:endParaRPr lang="en-US" sz="4000" dirty="0">
              <a:solidFill>
                <a:srgbClr val="0070C0"/>
              </a:solidFill>
              <a:latin typeface="Times New Roman" panose="02020603050405020304" pitchFamily="18" charset="0"/>
              <a:cs typeface="Times New Roman" panose="02020603050405020304" pitchFamily="18" charset="0"/>
            </a:endParaRPr>
          </a:p>
        </p:txBody>
      </p:sp>
      <p:pic>
        <p:nvPicPr>
          <p:cNvPr id="4" name="Picture 3" descr="A screenshot of a cell phone&#10;&#10;Description automatically generated">
            <a:extLst>
              <a:ext uri="{FF2B5EF4-FFF2-40B4-BE49-F238E27FC236}">
                <a16:creationId xmlns:a16="http://schemas.microsoft.com/office/drawing/2014/main" id="{3C86C1FE-D084-7A43-B7E5-047A46B6F0D3}"/>
              </a:ext>
            </a:extLst>
          </p:cNvPr>
          <p:cNvPicPr>
            <a:picLocks noChangeAspect="1"/>
          </p:cNvPicPr>
          <p:nvPr/>
        </p:nvPicPr>
        <p:blipFill>
          <a:blip r:embed="rId3"/>
          <a:stretch>
            <a:fillRect/>
          </a:stretch>
        </p:blipFill>
        <p:spPr>
          <a:xfrm>
            <a:off x="131805" y="2570204"/>
            <a:ext cx="12060195" cy="184710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DC22516-C3BA-F74E-B1FD-3CDFCE49E979}"/>
              </a:ext>
            </a:extLst>
          </p:cNvPr>
          <p:cNvPicPr>
            <a:picLocks noChangeAspect="1"/>
          </p:cNvPicPr>
          <p:nvPr/>
        </p:nvPicPr>
        <p:blipFill>
          <a:blip r:embed="rId4"/>
          <a:stretch>
            <a:fillRect/>
          </a:stretch>
        </p:blipFill>
        <p:spPr>
          <a:xfrm>
            <a:off x="-16479" y="2593710"/>
            <a:ext cx="12192000" cy="1800088"/>
          </a:xfrm>
          <a:prstGeom prst="rect">
            <a:avLst/>
          </a:prstGeom>
        </p:spPr>
      </p:pic>
      <p:pic>
        <p:nvPicPr>
          <p:cNvPr id="11" name="Picture 10" descr="A picture containing screenshot&#10;&#10;Description automatically generated">
            <a:extLst>
              <a:ext uri="{FF2B5EF4-FFF2-40B4-BE49-F238E27FC236}">
                <a16:creationId xmlns:a16="http://schemas.microsoft.com/office/drawing/2014/main" id="{A4250EA4-AB88-3A4E-87F3-A5C7DCCFAD4B}"/>
              </a:ext>
            </a:extLst>
          </p:cNvPr>
          <p:cNvPicPr>
            <a:picLocks noChangeAspect="1"/>
          </p:cNvPicPr>
          <p:nvPr/>
        </p:nvPicPr>
        <p:blipFill>
          <a:blip r:embed="rId5"/>
          <a:stretch>
            <a:fillRect/>
          </a:stretch>
        </p:blipFill>
        <p:spPr>
          <a:xfrm>
            <a:off x="20593" y="2593710"/>
            <a:ext cx="12192000" cy="1936835"/>
          </a:xfrm>
          <a:prstGeom prst="rect">
            <a:avLst/>
          </a:prstGeom>
        </p:spPr>
      </p:pic>
      <p:pic>
        <p:nvPicPr>
          <p:cNvPr id="13" name="Picture 12" descr="A picture containing screenshot&#10;&#10;Description automatically generated">
            <a:extLst>
              <a:ext uri="{FF2B5EF4-FFF2-40B4-BE49-F238E27FC236}">
                <a16:creationId xmlns:a16="http://schemas.microsoft.com/office/drawing/2014/main" id="{36C376C4-D0F7-BE4E-8AB9-9DAFB905978C}"/>
              </a:ext>
            </a:extLst>
          </p:cNvPr>
          <p:cNvPicPr>
            <a:picLocks noChangeAspect="1"/>
          </p:cNvPicPr>
          <p:nvPr/>
        </p:nvPicPr>
        <p:blipFill>
          <a:blip r:embed="rId6"/>
          <a:stretch>
            <a:fillRect/>
          </a:stretch>
        </p:blipFill>
        <p:spPr>
          <a:xfrm>
            <a:off x="8235" y="2593709"/>
            <a:ext cx="12192000" cy="1936835"/>
          </a:xfrm>
          <a:prstGeom prst="rect">
            <a:avLst/>
          </a:prstGeom>
        </p:spPr>
      </p:pic>
      <p:sp>
        <p:nvSpPr>
          <p:cNvPr id="14" name="TextBox 13">
            <a:extLst>
              <a:ext uri="{FF2B5EF4-FFF2-40B4-BE49-F238E27FC236}">
                <a16:creationId xmlns:a16="http://schemas.microsoft.com/office/drawing/2014/main" id="{D74B3468-17DC-9E48-BA52-1A5F3E1B5707}"/>
              </a:ext>
            </a:extLst>
          </p:cNvPr>
          <p:cNvSpPr txBox="1"/>
          <p:nvPr/>
        </p:nvSpPr>
        <p:spPr>
          <a:xfrm>
            <a:off x="4572001" y="1809385"/>
            <a:ext cx="4178104" cy="584775"/>
          </a:xfrm>
          <a:prstGeom prst="rect">
            <a:avLst/>
          </a:prstGeom>
          <a:noFill/>
        </p:spPr>
        <p:txBody>
          <a:bodyPr wrap="square" rtlCol="0">
            <a:spAutoFit/>
          </a:bodyPr>
          <a:lstStyle/>
          <a:p>
            <a:r>
              <a:rPr lang="en-US" sz="3200" dirty="0"/>
              <a:t>Reality ( unknown)</a:t>
            </a:r>
          </a:p>
        </p:txBody>
      </p:sp>
    </p:spTree>
    <p:extLst>
      <p:ext uri="{BB962C8B-B14F-4D97-AF65-F5344CB8AC3E}">
        <p14:creationId xmlns:p14="http://schemas.microsoft.com/office/powerpoint/2010/main" val="425753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54CE2C-EF16-0847-AC97-C92C9426318D}"/>
              </a:ext>
            </a:extLst>
          </p:cNvPr>
          <p:cNvSpPr txBox="1"/>
          <p:nvPr/>
        </p:nvSpPr>
        <p:spPr>
          <a:xfrm>
            <a:off x="1858617" y="178904"/>
            <a:ext cx="184731" cy="369332"/>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E4A8884-7533-364A-BC92-E499E092B37F}"/>
              </a:ext>
            </a:extLst>
          </p:cNvPr>
          <p:cNvSpPr txBox="1"/>
          <p:nvPr/>
        </p:nvSpPr>
        <p:spPr>
          <a:xfrm>
            <a:off x="454722" y="108395"/>
            <a:ext cx="5532027" cy="707886"/>
          </a:xfrm>
          <a:prstGeom prst="rect">
            <a:avLst/>
          </a:prstGeom>
          <a:noFill/>
        </p:spPr>
        <p:txBody>
          <a:bodyPr wrap="none" rtlCol="0">
            <a:spAutoFit/>
          </a:bodyPr>
          <a:lstStyle/>
          <a:p>
            <a:r>
              <a:rPr lang="en-US" sz="4000" dirty="0">
                <a:solidFill>
                  <a:srgbClr val="0070C0"/>
                </a:solidFill>
                <a:latin typeface="Times New Roman" panose="02020603050405020304" pitchFamily="18" charset="0"/>
                <a:cs typeface="Times New Roman" panose="02020603050405020304" pitchFamily="18" charset="0"/>
              </a:rPr>
              <a:t>Hypothesis testing: T- test</a:t>
            </a:r>
          </a:p>
        </p:txBody>
      </p:sp>
      <p:sp>
        <p:nvSpPr>
          <p:cNvPr id="2" name="TextBox 1">
            <a:extLst>
              <a:ext uri="{FF2B5EF4-FFF2-40B4-BE49-F238E27FC236}">
                <a16:creationId xmlns:a16="http://schemas.microsoft.com/office/drawing/2014/main" id="{54DF27C9-126D-864B-87AD-68BE8ECC0A15}"/>
              </a:ext>
            </a:extLst>
          </p:cNvPr>
          <p:cNvSpPr txBox="1"/>
          <p:nvPr/>
        </p:nvSpPr>
        <p:spPr>
          <a:xfrm>
            <a:off x="1271948" y="1610139"/>
            <a:ext cx="8110591" cy="5632311"/>
          </a:xfrm>
          <a:prstGeom prst="rect">
            <a:avLst/>
          </a:prstGeom>
          <a:noFill/>
        </p:spPr>
        <p:txBody>
          <a:bodyPr wrap="square" rtlCol="0">
            <a:spAutoFit/>
          </a:bodyPr>
          <a:lstStyle/>
          <a:p>
            <a:pPr marL="285750" indent="-285750">
              <a:buFont typeface="Wingdings" pitchFamily="2" charset="2"/>
              <a:buChar char="ü"/>
            </a:pPr>
            <a:r>
              <a:rPr lang="en-US" sz="2400" b="1" dirty="0">
                <a:latin typeface="Times New Roman" panose="02020603050405020304" pitchFamily="18" charset="0"/>
                <a:cs typeface="Times New Roman" panose="02020603050405020304" pitchFamily="18" charset="0"/>
              </a:rPr>
              <a:t>What is a t-test?</a:t>
            </a:r>
          </a:p>
          <a:p>
            <a:pPr marL="285750" indent="-285750">
              <a:buFont typeface="Wingdings" pitchFamily="2" charset="2"/>
              <a:buChar char="ü"/>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Significant difference between the means of two groups.”</a:t>
            </a:r>
            <a:endParaRPr lang="en-US" sz="2400"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endParaRPr lang="en-US" sz="2400"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r>
              <a:rPr lang="en-US" sz="2400" b="1" dirty="0">
                <a:latin typeface="Times New Roman" panose="02020603050405020304" pitchFamily="18" charset="0"/>
                <a:cs typeface="Times New Roman" panose="02020603050405020304" pitchFamily="18" charset="0"/>
              </a:rPr>
              <a:t>Types of t-test: </a:t>
            </a:r>
          </a:p>
          <a:p>
            <a:pPr lvl="1"/>
            <a:endParaRPr lang="en-US"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2400" dirty="0">
                <a:latin typeface="Times New Roman" panose="02020603050405020304" pitchFamily="18" charset="0"/>
                <a:cs typeface="Times New Roman" panose="02020603050405020304" pitchFamily="18" charset="0"/>
              </a:rPr>
              <a:t>One sample test</a:t>
            </a:r>
          </a:p>
          <a:p>
            <a:pPr marL="914400" lvl="1"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sz="2400" dirty="0">
                <a:latin typeface="Times New Roman" panose="02020603050405020304" pitchFamily="18" charset="0"/>
                <a:cs typeface="Times New Roman" panose="02020603050405020304" pitchFamily="18" charset="0"/>
              </a:rPr>
              <a:t>Two sample test </a:t>
            </a:r>
          </a:p>
          <a:p>
            <a:pPr marL="914400" lvl="1"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1371600" lvl="2" indent="-457200">
              <a:buFont typeface="+mj-lt"/>
              <a:buAutoNum type="alphaLcParenR"/>
            </a:pPr>
            <a:r>
              <a:rPr lang="en-GB" sz="2400" dirty="0">
                <a:latin typeface="Times New Roman" panose="02020603050405020304" pitchFamily="18" charset="0"/>
                <a:cs typeface="Times New Roman" panose="02020603050405020304" pitchFamily="18" charset="0"/>
              </a:rPr>
              <a:t>Independent (unpaired) </a:t>
            </a:r>
          </a:p>
          <a:p>
            <a:pPr marL="1371600" lvl="2" indent="-457200">
              <a:buFont typeface="+mj-lt"/>
              <a:buAutoNum type="alphaLcParenR"/>
            </a:pPr>
            <a:endParaRPr lang="en-GB" sz="2400" dirty="0">
              <a:latin typeface="Times New Roman" panose="02020603050405020304" pitchFamily="18" charset="0"/>
              <a:cs typeface="Times New Roman" panose="02020603050405020304" pitchFamily="18" charset="0"/>
            </a:endParaRPr>
          </a:p>
          <a:p>
            <a:pPr marL="1371600" lvl="2" indent="-457200">
              <a:buFont typeface="+mj-lt"/>
              <a:buAutoNum type="alphaLcParenR"/>
            </a:pPr>
            <a:r>
              <a:rPr lang="en-GB" sz="2400" dirty="0">
                <a:latin typeface="Times New Roman" panose="02020603050405020304" pitchFamily="18" charset="0"/>
                <a:cs typeface="Times New Roman" panose="02020603050405020304" pitchFamily="18" charset="0"/>
              </a:rPr>
              <a:t> Dependent (paired)</a:t>
            </a:r>
            <a:r>
              <a:rPr lang="en-US" sz="2400" dirty="0">
                <a:latin typeface="Times New Roman" panose="02020603050405020304" pitchFamily="18" charset="0"/>
                <a:cs typeface="Times New Roman" panose="02020603050405020304" pitchFamily="18" charset="0"/>
              </a:rPr>
              <a:t> </a:t>
            </a:r>
          </a:p>
          <a:p>
            <a:pPr marL="285750" indent="-285750">
              <a:buFont typeface="Wingdings" pitchFamily="2" charset="2"/>
              <a:buChar char="ü"/>
            </a:pPr>
            <a:endParaRPr lang="en-US" sz="2400" dirty="0"/>
          </a:p>
          <a:p>
            <a:pPr marL="285750" indent="-285750">
              <a:buFont typeface="Wingdings" pitchFamily="2" charset="2"/>
              <a:buChar char="ü"/>
            </a:pPr>
            <a:endParaRPr lang="en-US" sz="2400" dirty="0"/>
          </a:p>
        </p:txBody>
      </p:sp>
    </p:spTree>
    <p:extLst>
      <p:ext uri="{BB962C8B-B14F-4D97-AF65-F5344CB8AC3E}">
        <p14:creationId xmlns:p14="http://schemas.microsoft.com/office/powerpoint/2010/main" val="158978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1986</TotalTime>
  <Words>1535</Words>
  <Application>Microsoft Macintosh PowerPoint</Application>
  <PresentationFormat>Widescreen</PresentationFormat>
  <Paragraphs>481</Paragraphs>
  <Slides>16</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Calibri</vt:lpstr>
      <vt:lpstr>Calibri Light</vt:lpstr>
      <vt:lpstr>Cambria Math</vt:lpstr>
      <vt:lpstr>Gill Sans MT</vt:lpstr>
      <vt:lpstr>Times New Roman</vt:lpstr>
      <vt:lpstr>Wingdings</vt:lpstr>
      <vt:lpstr>Parcel</vt:lpstr>
      <vt:lpstr>Office Theme</vt:lpstr>
      <vt:lpstr>Science Skills and Introduction to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 Testing</dc:title>
  <dc:creator>Farzana Rahman</dc:creator>
  <cp:lastModifiedBy>Farzana Rahman</cp:lastModifiedBy>
  <cp:revision>77</cp:revision>
  <dcterms:created xsi:type="dcterms:W3CDTF">2019-07-09T09:17:16Z</dcterms:created>
  <dcterms:modified xsi:type="dcterms:W3CDTF">2019-07-12T13:14:19Z</dcterms:modified>
</cp:coreProperties>
</file>